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42"/>
  </p:notesMasterIdLst>
  <p:sldIdLst>
    <p:sldId id="256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74"/>
    <p:restoredTop sz="96422"/>
  </p:normalViewPr>
  <p:slideViewPr>
    <p:cSldViewPr snapToObjects="1">
      <p:cViewPr varScale="1">
        <p:scale>
          <a:sx n="107" d="100"/>
          <a:sy n="107" d="100"/>
        </p:scale>
        <p:origin x="-2136" y="-96"/>
      </p:cViewPr>
      <p:guideLst>
        <p:guide orient="horz" pos="2159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2017-07-25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985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Optical Flow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91740" y="3886200"/>
            <a:ext cx="6400800" cy="1752600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/>
              <a:t>MVP  Seminar</a:t>
            </a:r>
          </a:p>
          <a:p>
            <a:pPr algn="r">
              <a:defRPr lang="ko-KR" altLang="en-US"/>
            </a:pPr>
            <a:r>
              <a:rPr lang="en-US" altLang="ko-KR"/>
              <a:t>2017.07.21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Output is per-pixel prediction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0059" y="2029238"/>
            <a:ext cx="8183880" cy="2623914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7164000" y="2923200"/>
            <a:ext cx="936000" cy="1008000"/>
          </a:xfrm>
          <a:prstGeom prst="ellipse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1" name="TextBox 10"/>
          <p:cNvSpPr txBox="1"/>
          <p:nvPr/>
        </p:nvSpPr>
        <p:spPr>
          <a:xfrm>
            <a:off x="6372225" y="3961638"/>
            <a:ext cx="2664333" cy="643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>
                <a:solidFill>
                  <a:srgbClr val="FF0000"/>
                </a:solidFill>
              </a:rPr>
              <a:t>Refinement</a:t>
            </a:r>
          </a:p>
          <a:p>
            <a:pPr algn="ctr">
              <a:defRPr lang="ko-KR" altLang="en-US"/>
            </a:pPr>
            <a:r>
              <a:rPr lang="en-US" altLang="ko-KR">
                <a:solidFill>
                  <a:srgbClr val="FF0000"/>
                </a:solidFill>
              </a:rPr>
              <a:t>"Upconvolution"</a:t>
            </a:r>
          </a:p>
        </p:txBody>
      </p:sp>
      <p:sp>
        <p:nvSpPr>
          <p:cNvPr id="13" name="제목 1"/>
          <p:cNvSpPr/>
          <p:nvPr/>
        </p:nvSpPr>
        <p:spPr>
          <a:xfrm>
            <a:off x="457200" y="44576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FlowNet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Output is per-pixel prediction</a:t>
            </a:r>
          </a:p>
          <a:p>
            <a:pPr>
              <a:buNone/>
              <a:defRPr lang="ko-KR" altLang="en-US"/>
            </a:pPr>
            <a:r>
              <a:rPr lang="en-US" altLang="ko-KR" sz="2800"/>
              <a:t>  </a:t>
            </a:r>
            <a:r>
              <a:rPr lang="en-US" altLang="ko-KR" sz="2400"/>
              <a:t> - Full convolutional architecture + up-sampling layer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5567" y="2276856"/>
            <a:ext cx="6889433" cy="28122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49035" y="5085207"/>
            <a:ext cx="8087522" cy="904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/>
              <a:t>coarse prediction + feature maps + feature maps in </a:t>
            </a:r>
            <a:r>
              <a:rPr lang="en-US" altLang="ko-KR">
                <a:solidFill>
                  <a:schemeClr val="tx1"/>
                </a:solidFill>
              </a:rPr>
              <a:t>contractive part</a:t>
            </a:r>
          </a:p>
          <a:p>
            <a:pPr algn="ctr"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=&gt; high level information+coarse flow map .</a:t>
            </a:r>
          </a:p>
          <a:p>
            <a:pPr algn="ctr">
              <a:defRPr lang="ko-KR" altLang="en-US"/>
            </a:pP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18" name="제목 1"/>
          <p:cNvSpPr/>
          <p:nvPr/>
        </p:nvSpPr>
        <p:spPr>
          <a:xfrm>
            <a:off x="457200" y="44576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FlowNet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400"/>
              <a:t>Fine </a:t>
            </a:r>
            <a:r>
              <a:rPr lang="en-US" altLang="ko-KR" sz="2400">
                <a:solidFill>
                  <a:srgbClr val="FF0000"/>
                </a:solidFill>
              </a:rPr>
              <a:t>local information</a:t>
            </a:r>
            <a:r>
              <a:rPr lang="en-US" altLang="ko-KR" sz="2400"/>
              <a:t> procided in lower layer feature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3468" y="2012442"/>
            <a:ext cx="2419350" cy="2352675"/>
          </a:xfrm>
          <a:prstGeom prst="rect">
            <a:avLst/>
          </a:prstGeom>
        </p:spPr>
      </p:pic>
      <p:pic>
        <p:nvPicPr>
          <p:cNvPr id="57" name="Picture 12" descr="\\lear-home.inrialpes.fr\revaud\Documents\cvpr2015epic\fig\coarsetofine\ctf_market_5_0039_level0.im1.png"/>
          <p:cNvPicPr>
            <a:picLocks noChangeAspect="1" noChangeArrowheads="1"/>
          </p:cNvPicPr>
          <p:nvPr/>
        </p:nvPicPr>
        <p:blipFill rotWithShape="1">
          <a:blip r:embed="rId4">
            <a:lum bright="30000" contrast="40000"/>
          </a:blip>
          <a:srcRect/>
          <a:stretch>
            <a:fillRect/>
          </a:stretch>
        </p:blipFill>
        <p:spPr>
          <a:xfrm>
            <a:off x="3203828" y="1772792"/>
            <a:ext cx="2638596" cy="1123465"/>
          </a:xfrm>
          <a:prstGeom prst="rect">
            <a:avLst/>
          </a:prstGeom>
          <a:noFill/>
        </p:spPr>
      </p:pic>
      <p:pic>
        <p:nvPicPr>
          <p:cNvPr id="60" name="Picture 14" descr="\\lear-home.inrialpes.fr\revaud\Documents\cvpr2015epic\fig\coarsetofine\ctf_market_5_0039_level54.im1.png"/>
          <p:cNvPicPr>
            <a:picLocks noChangeAspect="1" noChangeArrowheads="1"/>
          </p:cNvPicPr>
          <p:nvPr/>
        </p:nvPicPr>
        <p:blipFill rotWithShape="1">
          <a:blip r:embed="rId5">
            <a:lum bright="30000" contrast="40000"/>
          </a:blip>
          <a:srcRect/>
          <a:stretch>
            <a:fillRect/>
          </a:stretch>
        </p:blipFill>
        <p:spPr>
          <a:xfrm>
            <a:off x="6400800" y="1772792"/>
            <a:ext cx="2637974" cy="1123199"/>
          </a:xfrm>
          <a:prstGeom prst="rect">
            <a:avLst/>
          </a:prstGeom>
          <a:noFill/>
        </p:spPr>
      </p:pic>
      <p:grpSp>
        <p:nvGrpSpPr>
          <p:cNvPr id="62" name="Groupe 31"/>
          <p:cNvGrpSpPr/>
          <p:nvPr/>
        </p:nvGrpSpPr>
        <p:grpSpPr>
          <a:xfrm>
            <a:off x="6434709" y="3429000"/>
            <a:ext cx="2638799" cy="1167382"/>
            <a:chOff x="4952671" y="3933800"/>
            <a:chExt cx="3106057" cy="1401681"/>
          </a:xfrm>
        </p:grpSpPr>
        <p:pic>
          <p:nvPicPr>
            <p:cNvPr id="63" name="Picture 13" descr="\\lear-home.inrialpes.fr\revaud\Documents\cvpr2015epic\fig\coarsetofine\ctf_market_5_0039_level54.flo.png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4952671" y="3933800"/>
              <a:ext cx="3106057" cy="13225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64" name="ZoneTexte 30"/>
            <p:cNvSpPr txBox="1"/>
            <p:nvPr/>
          </p:nvSpPr>
          <p:spPr>
            <a:xfrm>
              <a:off x="5054936" y="4974647"/>
              <a:ext cx="2986590" cy="360834"/>
            </a:xfrm>
            <a:prstGeom prst="rect">
              <a:avLst/>
            </a:prstGeom>
            <a:noFill/>
          </p:spPr>
          <p:txBody>
            <a:bodyPr vert="horz" wrap="square" lIns="91440" tIns="45720" rIns="91440" bIns="45720">
              <a:spAutoFit/>
            </a:bodyPr>
            <a:lstStyle/>
            <a:p>
              <a:pPr lvl="0">
                <a:defRPr lang="ko-KR" altLang="en-US"/>
              </a:pPr>
              <a:r>
                <a:rPr lang="en-US" sz="1400" b="1">
                  <a:latin typeface="Palatino Linotype"/>
                </a:rPr>
                <a:t>Estimation at coarsest scale</a:t>
              </a:r>
              <a:endParaRPr lang="fr-FR" sz="1400" b="1">
                <a:latin typeface="Palatino Linotype"/>
              </a:endParaRPr>
            </a:p>
          </p:txBody>
        </p:sp>
      </p:grpSp>
      <p:grpSp>
        <p:nvGrpSpPr>
          <p:cNvPr id="65" name="Groupe 32"/>
          <p:cNvGrpSpPr/>
          <p:nvPr/>
        </p:nvGrpSpPr>
        <p:grpSpPr>
          <a:xfrm>
            <a:off x="3229028" y="3412800"/>
            <a:ext cx="2638800" cy="1157294"/>
            <a:chOff x="1144799" y="3927600"/>
            <a:chExt cx="2637974" cy="1168843"/>
          </a:xfrm>
        </p:grpSpPr>
        <p:pic>
          <p:nvPicPr>
            <p:cNvPr id="66" name="Picture 11" descr="\\lear-home.inrialpes.fr\revaud\Documents\cvpr2015epic\fig\coarsetofine\ctf_market_5_0039_level0.flo.png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1144799" y="3927600"/>
              <a:ext cx="2637974" cy="1123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67" name="ZoneTexte 29"/>
            <p:cNvSpPr txBox="1"/>
            <p:nvPr/>
          </p:nvSpPr>
          <p:spPr>
            <a:xfrm>
              <a:off x="1657729" y="4793726"/>
              <a:ext cx="1687655" cy="302717"/>
            </a:xfrm>
            <a:prstGeom prst="rect">
              <a:avLst/>
            </a:prstGeom>
            <a:noFill/>
          </p:spPr>
          <p:txBody>
            <a:bodyPr vert="horz" wrap="square" lIns="91440" tIns="45720" rIns="91440" bIns="45720">
              <a:spAutoFit/>
            </a:bodyPr>
            <a:lstStyle/>
            <a:p>
              <a:pPr lvl="0">
                <a:defRPr lang="ko-KR" altLang="en-US"/>
              </a:pPr>
              <a:r>
                <a:rPr lang="en-US" sz="1400" b="1">
                  <a:latin typeface="Palatino Linotype"/>
                </a:rPr>
                <a:t>Full-scale estimate</a:t>
              </a:r>
              <a:endParaRPr lang="fr-FR" sz="1400" b="1">
                <a:latin typeface="Palatino Linotype"/>
              </a:endParaRPr>
            </a:p>
          </p:txBody>
        </p:sp>
      </p:grpSp>
      <p:pic>
        <p:nvPicPr>
          <p:cNvPr id="68" name="Picture 12"/>
          <p:cNvPicPr>
            <a:picLocks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3203828" y="5072763"/>
            <a:ext cx="2638800" cy="1123200"/>
          </a:xfrm>
          <a:prstGeom prst="rect">
            <a:avLst/>
          </a:prstGeom>
          <a:noFill/>
          <a:ln w="12700">
            <a:solidFill>
              <a:schemeClr val="tx1"/>
            </a:solidFill>
            <a:miter/>
          </a:ln>
        </p:spPr>
      </p:pic>
      <p:pic>
        <p:nvPicPr>
          <p:cNvPr id="69" name="Picture 1" descr="\\lear-home.inrialpes.fr\revaud\Documents\cvpr2015epic\fig\coarsetofine\ctf_market_5_0039_epic.flo.png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6469766" y="5074392"/>
            <a:ext cx="2638801" cy="1123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0" name="ZoneTexte 29"/>
          <p:cNvSpPr txBox="1"/>
          <p:nvPr/>
        </p:nvSpPr>
        <p:spPr>
          <a:xfrm>
            <a:off x="6916320" y="5936870"/>
            <a:ext cx="1688184" cy="300481"/>
          </a:xfrm>
          <a:prstGeom prst="rect">
            <a:avLst/>
          </a:prstGeom>
          <a:noFill/>
        </p:spPr>
        <p:txBody>
          <a:bodyPr vert="horz" wrap="square" lIns="91440" tIns="45720" rIns="91440" bIns="45720">
            <a:spAutoFit/>
          </a:bodyPr>
          <a:lstStyle/>
          <a:p>
            <a:pPr lvl="0">
              <a:defRPr lang="ko-KR" altLang="en-US"/>
            </a:pPr>
            <a:r>
              <a:rPr lang="en-US" sz="1400" b="1">
                <a:latin typeface="Palatino Linotype"/>
              </a:rPr>
              <a:t>Full-scale estimate</a:t>
            </a:r>
            <a:endParaRPr lang="fr-FR" sz="1400" b="1">
              <a:latin typeface="Palatino Linotype"/>
            </a:endParaRPr>
          </a:p>
        </p:txBody>
      </p:sp>
      <p:sp>
        <p:nvSpPr>
          <p:cNvPr id="71" name="Ellipse 27"/>
          <p:cNvSpPr>
            <a:spLocks noChangeAspect="1"/>
          </p:cNvSpPr>
          <p:nvPr/>
        </p:nvSpPr>
        <p:spPr>
          <a:xfrm>
            <a:off x="4043852" y="3664255"/>
            <a:ext cx="456011" cy="4848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tailEnd type="triangle" w="med" len="med"/>
          </a:ln>
          <a:effectLst/>
        </p:spPr>
        <p:txBody>
          <a:bodyPr vert="horz" wrap="square" lIns="91440" tIns="45720" rIns="91440" bIns="45720" anchor="t" anchorCtr="0">
            <a:normAutofit lnSpcReduction="10000"/>
          </a:bodyPr>
          <a:lstStyle/>
          <a:p>
            <a:pPr marL="0" indent="0" defTabSz="9144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fr-FR" sz="1800" b="0" i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73" name="Ellipse 27"/>
          <p:cNvSpPr>
            <a:spLocks noChangeAspect="1"/>
          </p:cNvSpPr>
          <p:nvPr/>
        </p:nvSpPr>
        <p:spPr>
          <a:xfrm>
            <a:off x="7284384" y="3697986"/>
            <a:ext cx="456011" cy="4848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tailEnd type="triangle" w="med" len="med"/>
          </a:ln>
          <a:effectLst/>
        </p:spPr>
        <p:txBody>
          <a:bodyPr vert="horz" wrap="square" lIns="91440" tIns="45720" rIns="91440" bIns="45720" anchor="t" anchorCtr="0">
            <a:normAutofit lnSpcReduction="10000"/>
          </a:bodyPr>
          <a:lstStyle/>
          <a:p>
            <a:pPr marL="0" indent="0" defTabSz="9144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fr-FR" sz="1800" b="0" i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74" name="Ellipse 25"/>
          <p:cNvSpPr>
            <a:spLocks noChangeAspect="1"/>
          </p:cNvSpPr>
          <p:nvPr/>
        </p:nvSpPr>
        <p:spPr>
          <a:xfrm>
            <a:off x="8724564" y="4058630"/>
            <a:ext cx="456011" cy="52251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tailEnd type="triangle" w="med" len="med"/>
          </a:ln>
          <a:effectLst/>
        </p:spPr>
        <p:txBody>
          <a:bodyPr vert="horz" wrap="square" lIns="91440" tIns="45720" rIns="91440" bIns="45720" anchor="t" anchorCtr="0">
            <a:normAutofit/>
          </a:bodyPr>
          <a:lstStyle/>
          <a:p>
            <a:pPr marL="0" indent="0" defTabSz="9144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fr-FR" sz="1800" b="0" i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75" name="Ellipse 25"/>
          <p:cNvSpPr>
            <a:spLocks noChangeAspect="1"/>
          </p:cNvSpPr>
          <p:nvPr/>
        </p:nvSpPr>
        <p:spPr>
          <a:xfrm>
            <a:off x="5507991" y="4077081"/>
            <a:ext cx="456011" cy="52251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tailEnd type="triangle" w="med" len="med"/>
          </a:ln>
          <a:effectLst/>
        </p:spPr>
        <p:txBody>
          <a:bodyPr vert="horz" wrap="square" lIns="91440" tIns="45720" rIns="91440" bIns="45720" anchor="t" anchorCtr="0">
            <a:normAutofit/>
          </a:bodyPr>
          <a:lstStyle/>
          <a:p>
            <a:pPr marL="0" indent="0" defTabSz="9144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fr-FR" sz="1800" b="0" i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899684" y="3212973"/>
            <a:ext cx="1007982" cy="1152144"/>
          </a:xfrm>
          <a:prstGeom prst="ellipse">
            <a:avLst/>
          </a:prstGeom>
          <a:noFill/>
          <a:ln w="508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79" name="Flèche droite 22"/>
          <p:cNvSpPr/>
          <p:nvPr/>
        </p:nvSpPr>
        <p:spPr>
          <a:xfrm rot="5400000">
            <a:off x="7483514" y="2942904"/>
            <a:ext cx="462013" cy="40426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tailEnd type="triangle" w="med" len="med"/>
          </a:ln>
          <a:effectLst/>
        </p:spPr>
        <p:txBody>
          <a:bodyPr vert="horz" wrap="square" lIns="91440" tIns="45720" rIns="91440" bIns="45720" anchor="t" anchorCtr="0">
            <a:normAutofit fontScale="47500" lnSpcReduction="20000"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fr-FR" sz="1800" b="0" i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80" name="Flèche droite 23"/>
          <p:cNvSpPr/>
          <p:nvPr/>
        </p:nvSpPr>
        <p:spPr>
          <a:xfrm rot="10800000">
            <a:off x="5896404" y="3789316"/>
            <a:ext cx="462013" cy="40426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tailEnd type="triangle" w="med" len="med"/>
          </a:ln>
          <a:effectLst/>
        </p:spPr>
        <p:txBody>
          <a:bodyPr vert="horz" wrap="square" lIns="91440" tIns="45720" rIns="91440" bIns="45720" anchor="t" anchorCtr="0">
            <a:normAutofit fontScale="47500" lnSpcReduction="20000"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fr-FR" sz="1800" b="0" i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81" name="ZoneTexte 9"/>
          <p:cNvSpPr txBox="1">
            <a:spLocks noChangeArrowheads="1"/>
          </p:cNvSpPr>
          <p:nvPr/>
        </p:nvSpPr>
        <p:spPr>
          <a:xfrm>
            <a:off x="3229028" y="1768601"/>
            <a:ext cx="1234387" cy="36423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Full-scale</a:t>
            </a:r>
          </a:p>
        </p:txBody>
      </p:sp>
      <p:sp>
        <p:nvSpPr>
          <p:cNvPr id="82" name="ZoneTexte 9"/>
          <p:cNvSpPr txBox="1">
            <a:spLocks noChangeArrowheads="1"/>
          </p:cNvSpPr>
          <p:nvPr/>
        </p:nvSpPr>
        <p:spPr>
          <a:xfrm>
            <a:off x="6434709" y="1759076"/>
            <a:ext cx="1841464" cy="36423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Coarsest level</a:t>
            </a:r>
          </a:p>
        </p:txBody>
      </p:sp>
      <p:sp>
        <p:nvSpPr>
          <p:cNvPr id="83" name="Flèche droite 22"/>
          <p:cNvSpPr/>
          <p:nvPr/>
        </p:nvSpPr>
        <p:spPr>
          <a:xfrm rot="5400000">
            <a:off x="7495493" y="4610020"/>
            <a:ext cx="462013" cy="40426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tailEnd type="triangle" w="med" len="med"/>
          </a:ln>
          <a:effectLst/>
        </p:spPr>
        <p:txBody>
          <a:bodyPr vert="horz" wrap="square" lIns="91440" tIns="45720" rIns="91440" bIns="45720" anchor="t" anchorCtr="0">
            <a:normAutofit fontScale="47500" lnSpcReduction="20000"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fr-FR" sz="1800" b="0" i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732270" y="4581144"/>
            <a:ext cx="2483739" cy="33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>
                <a:solidFill>
                  <a:srgbClr val="FF0000"/>
                </a:solidFill>
              </a:rPr>
              <a:t>fine local information</a:t>
            </a:r>
          </a:p>
        </p:txBody>
      </p:sp>
      <p:sp>
        <p:nvSpPr>
          <p:cNvPr id="87" name="제목 1"/>
          <p:cNvSpPr/>
          <p:nvPr/>
        </p:nvSpPr>
        <p:spPr>
          <a:xfrm>
            <a:off x="457200" y="44576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FlowNet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0.21505 L 0.00208 0.0025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1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2"/>
                            </p:stCondLst>
                            <p:childTnLst>
                              <p:par>
                                <p:cTn id="1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805 0.00255 L 0.00069 0.0025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2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1" animBg="1"/>
      <p:bldP spid="83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How predict flow in each layer?</a:t>
            </a: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87576" y="3209060"/>
            <a:ext cx="6889433" cy="2812264"/>
          </a:xfrm>
          <a:prstGeom prst="rect">
            <a:avLst/>
          </a:prstGeom>
        </p:spPr>
      </p:pic>
      <p:sp>
        <p:nvSpPr>
          <p:cNvPr id="85" name="아래쪽 화살표 84"/>
          <p:cNvSpPr/>
          <p:nvPr/>
        </p:nvSpPr>
        <p:spPr>
          <a:xfrm>
            <a:off x="3862196" y="3367595"/>
            <a:ext cx="288036" cy="432054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87" name="아래쪽 화살표 86"/>
          <p:cNvSpPr/>
          <p:nvPr/>
        </p:nvSpPr>
        <p:spPr>
          <a:xfrm>
            <a:off x="4942332" y="3151568"/>
            <a:ext cx="288036" cy="432054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88" name="아래쪽 화살표 87"/>
          <p:cNvSpPr/>
          <p:nvPr/>
        </p:nvSpPr>
        <p:spPr>
          <a:xfrm>
            <a:off x="6022467" y="3007550"/>
            <a:ext cx="288036" cy="432054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89" name="아래쪽 화살표 88"/>
          <p:cNvSpPr/>
          <p:nvPr/>
        </p:nvSpPr>
        <p:spPr>
          <a:xfrm>
            <a:off x="7534656" y="3727640"/>
            <a:ext cx="288036" cy="432054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90" name="TextBox 89"/>
          <p:cNvSpPr txBox="1"/>
          <p:nvPr/>
        </p:nvSpPr>
        <p:spPr>
          <a:xfrm>
            <a:off x="3430142" y="2968339"/>
            <a:ext cx="1152145" cy="365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EPE loss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51459" y="1628774"/>
            <a:ext cx="5760721" cy="36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        Activation function : Rectified Linear Unit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51459" y="1916810"/>
            <a:ext cx="5760721" cy="367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        Loss fuction : End point error (EPE)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582287" y="2788316"/>
            <a:ext cx="1116330" cy="3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/>
              <a:t>EPE loss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554218" y="2636901"/>
            <a:ext cx="1116330" cy="36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/>
              <a:t>EPE loss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138416" y="3349752"/>
            <a:ext cx="1116330" cy="3672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/>
              <a:t>EPE loss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502151" y="3355784"/>
            <a:ext cx="1152145" cy="290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300" b="1"/>
              <a:t>0.08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582287" y="3140964"/>
            <a:ext cx="1152144" cy="291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300" b="1"/>
              <a:t>0.02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662422" y="3005137"/>
            <a:ext cx="1152144" cy="291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300" b="1"/>
              <a:t>0.01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068693" y="3750945"/>
            <a:ext cx="1152144" cy="291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300" b="1"/>
              <a:t>0.005</a:t>
            </a:r>
          </a:p>
        </p:txBody>
      </p:sp>
      <p:sp>
        <p:nvSpPr>
          <p:cNvPr id="104" name="제목 1"/>
          <p:cNvSpPr/>
          <p:nvPr/>
        </p:nvSpPr>
        <p:spPr>
          <a:xfrm>
            <a:off x="457200" y="44576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FlowNet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400"/>
              <a:t>How predict flow in each layer?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2469" y="1892617"/>
            <a:ext cx="2419350" cy="2352675"/>
          </a:xfrm>
          <a:prstGeom prst="rect">
            <a:avLst/>
          </a:prstGeom>
        </p:spPr>
      </p:pic>
      <p:sp>
        <p:nvSpPr>
          <p:cNvPr id="95" name="타원 94"/>
          <p:cNvSpPr/>
          <p:nvPr/>
        </p:nvSpPr>
        <p:spPr>
          <a:xfrm>
            <a:off x="3131819" y="4941189"/>
            <a:ext cx="792099" cy="720090"/>
          </a:xfrm>
          <a:prstGeom prst="ellipse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96" name="타원 95"/>
          <p:cNvSpPr/>
          <p:nvPr/>
        </p:nvSpPr>
        <p:spPr>
          <a:xfrm>
            <a:off x="4057396" y="3863009"/>
            <a:ext cx="792000" cy="720000"/>
          </a:xfrm>
          <a:prstGeom prst="ellipse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97" name="타원 96"/>
          <p:cNvSpPr/>
          <p:nvPr/>
        </p:nvSpPr>
        <p:spPr>
          <a:xfrm>
            <a:off x="5148072" y="2852928"/>
            <a:ext cx="792099" cy="720090"/>
          </a:xfrm>
          <a:prstGeom prst="ellipse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98" name="타원 97"/>
          <p:cNvSpPr/>
          <p:nvPr/>
        </p:nvSpPr>
        <p:spPr>
          <a:xfrm>
            <a:off x="5004054" y="4941189"/>
            <a:ext cx="792099" cy="720090"/>
          </a:xfrm>
          <a:prstGeom prst="ellipse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99" name="그림 98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5410772" y="3028886"/>
            <a:ext cx="266700" cy="368173"/>
          </a:xfrm>
          <a:prstGeom prst="rect">
            <a:avLst/>
          </a:prstGeom>
        </p:spPr>
      </p:pic>
      <p:pic>
        <p:nvPicPr>
          <p:cNvPr id="100" name="그림 99"/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4291471" y="4016121"/>
            <a:ext cx="323850" cy="424687"/>
          </a:xfrm>
          <a:prstGeom prst="rect">
            <a:avLst/>
          </a:prstGeom>
        </p:spPr>
      </p:pic>
      <p:pic>
        <p:nvPicPr>
          <p:cNvPr id="101" name="그림 100"/>
          <p:cNvPicPr/>
          <p:nvPr/>
        </p:nvPicPr>
        <p:blipFill rotWithShape="1">
          <a:blip r:embed="rId6">
            <a:lum/>
          </a:blip>
          <a:srcRect/>
          <a:stretch>
            <a:fillRect/>
          </a:stretch>
        </p:blipFill>
        <p:spPr>
          <a:xfrm>
            <a:off x="5292090" y="5092573"/>
            <a:ext cx="323850" cy="424687"/>
          </a:xfrm>
          <a:prstGeom prst="rect">
            <a:avLst/>
          </a:prstGeom>
        </p:spPr>
      </p:pic>
      <p:pic>
        <p:nvPicPr>
          <p:cNvPr id="102" name="그림 101"/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3365944" y="5088890"/>
            <a:ext cx="323850" cy="424687"/>
          </a:xfrm>
          <a:prstGeom prst="rect">
            <a:avLst/>
          </a:prstGeom>
        </p:spPr>
      </p:pic>
      <p:sp>
        <p:nvSpPr>
          <p:cNvPr id="103" name="아래쪽 화살표 102"/>
          <p:cNvSpPr/>
          <p:nvPr/>
        </p:nvSpPr>
        <p:spPr>
          <a:xfrm rot="2499298">
            <a:off x="4774611" y="3459870"/>
            <a:ext cx="396000" cy="54413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4" name="아래쪽 화살표 103"/>
          <p:cNvSpPr/>
          <p:nvPr/>
        </p:nvSpPr>
        <p:spPr>
          <a:xfrm rot="2499298">
            <a:off x="3820558" y="4499936"/>
            <a:ext cx="396000" cy="544131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5" name="아래쪽 화살표 104"/>
          <p:cNvSpPr/>
          <p:nvPr/>
        </p:nvSpPr>
        <p:spPr>
          <a:xfrm rot="5477145">
            <a:off x="4255396" y="5041140"/>
            <a:ext cx="396000" cy="544131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6" name="아래쪽 화살표 105"/>
          <p:cNvSpPr/>
          <p:nvPr/>
        </p:nvSpPr>
        <p:spPr>
          <a:xfrm rot="5477145">
            <a:off x="6018612" y="5017196"/>
            <a:ext cx="396000" cy="544131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7" name="TextBox 106"/>
          <p:cNvSpPr txBox="1"/>
          <p:nvPr/>
        </p:nvSpPr>
        <p:spPr>
          <a:xfrm>
            <a:off x="5111496" y="3573018"/>
            <a:ext cx="3672460" cy="365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rgbClr val="FF0000"/>
                </a:solidFill>
              </a:rPr>
              <a:t>Learning predicting flow!</a:t>
            </a:r>
          </a:p>
        </p:txBody>
      </p:sp>
      <p:sp>
        <p:nvSpPr>
          <p:cNvPr id="110" name="제목 1"/>
          <p:cNvSpPr>
            <a:spLocks noGrp="1"/>
          </p:cNvSpPr>
          <p:nvPr>
            <p:ph type="title"/>
          </p:nvPr>
        </p:nvSpPr>
        <p:spPr>
          <a:xfrm>
            <a:off x="457200" y="44576"/>
            <a:ext cx="82296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en-US" altLang="ko-KR"/>
              <a:t>FlowNet </a:t>
            </a:r>
          </a:p>
        </p:txBody>
      </p:sp>
      <p:sp>
        <p:nvSpPr>
          <p:cNvPr id="111" name="왼쪽 화살표 110"/>
          <p:cNvSpPr/>
          <p:nvPr/>
        </p:nvSpPr>
        <p:spPr>
          <a:xfrm rot="2960725">
            <a:off x="4727614" y="4454944"/>
            <a:ext cx="552880" cy="334876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Coarse to fine + variational method</a:t>
            </a: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025" y="2564892"/>
            <a:ext cx="7219950" cy="2428875"/>
          </a:xfrm>
          <a:prstGeom prst="rect">
            <a:avLst/>
          </a:prstGeom>
        </p:spPr>
      </p:pic>
      <p:sp>
        <p:nvSpPr>
          <p:cNvPr id="118" name="제목 1"/>
          <p:cNvSpPr/>
          <p:nvPr/>
        </p:nvSpPr>
        <p:spPr>
          <a:xfrm>
            <a:off x="457200" y="44576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FlowNet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variational method</a:t>
            </a:r>
          </a:p>
        </p:txBody>
      </p:sp>
      <p:sp>
        <p:nvSpPr>
          <p:cNvPr id="118" name="제목 1"/>
          <p:cNvSpPr/>
          <p:nvPr/>
        </p:nvSpPr>
        <p:spPr>
          <a:xfrm>
            <a:off x="457200" y="44576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FlowNet</a:t>
            </a:r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55748" y="3717036"/>
            <a:ext cx="3744468" cy="2076065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2771775" y="3421380"/>
            <a:ext cx="4608576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coarse to fine + energy minimization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899539" y="1556766"/>
            <a:ext cx="7920992" cy="641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장점 :</a:t>
            </a:r>
            <a:r>
              <a:rPr lang="en-US" altLang="ko-KR"/>
              <a:t>smooth</a:t>
            </a:r>
            <a:r>
              <a:rPr lang="ko-KR" altLang="en-US"/>
              <a:t>하고 </a:t>
            </a:r>
            <a:r>
              <a:rPr lang="en-US" altLang="ko-KR"/>
              <a:t>subpixel</a:t>
            </a:r>
            <a:r>
              <a:rPr lang="ko-KR" altLang="en-US"/>
              <a:t>대한 문제를 해결해주어 </a:t>
            </a:r>
            <a:r>
              <a:rPr lang="en-US" altLang="ko-KR"/>
              <a:t>error</a:t>
            </a:r>
            <a:r>
              <a:rPr lang="ko-KR" altLang="en-US"/>
              <a:t>가 작아짐</a:t>
            </a:r>
          </a:p>
          <a:p>
            <a:pPr>
              <a:defRPr lang="ko-KR" altLang="en-US"/>
            </a:pPr>
            <a:r>
              <a:rPr lang="ko-KR" altLang="en-US"/>
              <a:t>단점 : 1</a:t>
            </a:r>
            <a:r>
              <a:rPr lang="en-US" altLang="ko-KR"/>
              <a:t>s</a:t>
            </a:r>
            <a:r>
              <a:rPr lang="ko-KR" altLang="en-US"/>
              <a:t> 정도 걸려서 </a:t>
            </a:r>
            <a:r>
              <a:rPr lang="en-US" altLang="ko-KR"/>
              <a:t>real time</a:t>
            </a:r>
            <a:r>
              <a:rPr lang="ko-KR" altLang="en-US"/>
              <a:t>이 힘들다.</a:t>
            </a: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3803904"/>
            <a:ext cx="1781175" cy="1857375"/>
          </a:xfrm>
          <a:prstGeom prst="rect">
            <a:avLst/>
          </a:prstGeom>
        </p:spPr>
      </p:pic>
      <p:sp>
        <p:nvSpPr>
          <p:cNvPr id="132" name="오른쪽 화살표 131"/>
          <p:cNvSpPr/>
          <p:nvPr/>
        </p:nvSpPr>
        <p:spPr>
          <a:xfrm>
            <a:off x="2339721" y="4293108"/>
            <a:ext cx="432054" cy="36004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4" name="오른쪽 화살표 133"/>
          <p:cNvSpPr/>
          <p:nvPr/>
        </p:nvSpPr>
        <p:spPr>
          <a:xfrm>
            <a:off x="6444234" y="4365117"/>
            <a:ext cx="432054" cy="36004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92315" y="3856863"/>
            <a:ext cx="1800225" cy="1876425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20307" y="1969770"/>
            <a:ext cx="1838325" cy="18192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Lack of labeled data</a:t>
            </a:r>
          </a:p>
          <a:p>
            <a:pPr>
              <a:buNone/>
              <a:defRPr lang="ko-KR" altLang="en-US"/>
            </a:pPr>
            <a:r>
              <a:rPr lang="en-US" altLang="ko-KR" sz="2400"/>
              <a:t>=&gt; Difficult to make ground truth of optical flow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468" y="3829646"/>
            <a:ext cx="2592324" cy="176328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10920" y="3456433"/>
            <a:ext cx="2592324" cy="367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Middlebury dataset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95650" y="3823949"/>
            <a:ext cx="2552700" cy="117157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275829" y="3456433"/>
            <a:ext cx="2592342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/>
              <a:t>Kitti dataset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00216" y="3841975"/>
            <a:ext cx="2648521" cy="1533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732270" y="4409736"/>
            <a:ext cx="2216468" cy="367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>
                <a:solidFill>
                  <a:schemeClr val="tx1"/>
                </a:solidFill>
              </a:rPr>
              <a:t>MPI sintel (2012)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56396" y="3474310"/>
            <a:ext cx="2592342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/>
              <a:t>MPI sintel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2043" y="5537836"/>
            <a:ext cx="2520315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/>
              <a:t>8 grountruth image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75837" y="5008275"/>
            <a:ext cx="2592325" cy="367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/>
              <a:t>194 grountruth image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28207" y="5409479"/>
            <a:ext cx="2809877" cy="367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/>
              <a:t>1041 grountruth image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1181" y="5904738"/>
            <a:ext cx="2818629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500"/>
              <a:t>Displacements are very small</a:t>
            </a:r>
          </a:p>
          <a:p>
            <a:pPr algn="ctr">
              <a:defRPr lang="ko-KR" altLang="en-US"/>
            </a:pPr>
            <a:r>
              <a:rPr lang="en-US" altLang="ko-KR" sz="1500"/>
              <a:t>Lack of data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18663" y="5375178"/>
            <a:ext cx="3137534" cy="777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500">
                <a:solidFill>
                  <a:srgbClr val="FF0000"/>
                </a:solidFill>
              </a:rPr>
              <a:t>large displacement</a:t>
            </a:r>
            <a:endParaRPr lang="en-US" altLang="ko-KR" sz="1500"/>
          </a:p>
          <a:p>
            <a:pPr algn="ctr">
              <a:defRPr lang="ko-KR" altLang="en-US"/>
            </a:pPr>
            <a:r>
              <a:rPr lang="en-US" altLang="ko-KR" sz="1500"/>
              <a:t>but, rigid scene by moving observer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83800" y="5688712"/>
            <a:ext cx="3137534" cy="548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500">
                <a:solidFill>
                  <a:srgbClr val="FF0000"/>
                </a:solidFill>
              </a:rPr>
              <a:t>small and large displacement</a:t>
            </a:r>
            <a:endParaRPr lang="en-US" altLang="ko-KR" sz="1500"/>
          </a:p>
          <a:p>
            <a:pPr algn="ctr">
              <a:defRPr lang="ko-KR" altLang="en-US"/>
            </a:pPr>
            <a:r>
              <a:rPr lang="en-US" altLang="ko-KR" sz="1500"/>
              <a:t>but, still small data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31819" y="2445448"/>
            <a:ext cx="2088264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optical flow</a:t>
            </a:r>
          </a:p>
        </p:txBody>
      </p:sp>
      <p:sp>
        <p:nvSpPr>
          <p:cNvPr id="37" name="타원 36"/>
          <p:cNvSpPr/>
          <p:nvPr/>
        </p:nvSpPr>
        <p:spPr>
          <a:xfrm>
            <a:off x="2988306" y="2269235"/>
            <a:ext cx="1655702" cy="720090"/>
          </a:xfrm>
          <a:prstGeom prst="ellipse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38" name="TextBox 37"/>
          <p:cNvSpPr txBox="1"/>
          <p:nvPr/>
        </p:nvSpPr>
        <p:spPr>
          <a:xfrm>
            <a:off x="3203828" y="2996946"/>
            <a:ext cx="1342454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rgbClr val="FF0000"/>
                </a:solidFill>
              </a:rPr>
              <a:t>no sensor!</a:t>
            </a:r>
            <a:r>
              <a:rPr lang="en-US" altLang="ko-KR"/>
              <a:t>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3513" y="2299484"/>
            <a:ext cx="2088261" cy="64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segmentation</a:t>
            </a:r>
          </a:p>
          <a:p>
            <a:pPr>
              <a:defRPr lang="ko-KR" altLang="en-US"/>
            </a:pPr>
            <a:r>
              <a:rPr lang="en-US" altLang="ko-KR"/>
              <a:t>object detection</a:t>
            </a:r>
          </a:p>
        </p:txBody>
      </p:sp>
      <p:sp>
        <p:nvSpPr>
          <p:cNvPr id="40" name="타원 39"/>
          <p:cNvSpPr/>
          <p:nvPr/>
        </p:nvSpPr>
        <p:spPr>
          <a:xfrm>
            <a:off x="467991" y="2227474"/>
            <a:ext cx="2231774" cy="758190"/>
          </a:xfrm>
          <a:prstGeom prst="ellipse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41" name="TextBox 40"/>
          <p:cNvSpPr txBox="1"/>
          <p:nvPr/>
        </p:nvSpPr>
        <p:spPr>
          <a:xfrm>
            <a:off x="354329" y="2989326"/>
            <a:ext cx="2664334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making gt by sensor 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0" y="3430800"/>
            <a:ext cx="9144000" cy="0"/>
          </a:xfrm>
          <a:prstGeom prst="line">
            <a:avLst/>
          </a:prstGeom>
          <a:ln algn="ctr">
            <a:solidFill>
              <a:schemeClr val="accent1">
                <a:satMod val="10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제목 1"/>
          <p:cNvSpPr>
            <a:spLocks noGrp="1"/>
          </p:cNvSpPr>
          <p:nvPr>
            <p:ph type="title"/>
          </p:nvPr>
        </p:nvSpPr>
        <p:spPr>
          <a:xfrm>
            <a:off x="457200" y="44576"/>
            <a:ext cx="82296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en-US" altLang="ko-KR"/>
              <a:t>FlowNet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Lack of labeled data</a:t>
            </a:r>
          </a:p>
          <a:p>
            <a:pPr>
              <a:buNone/>
              <a:defRPr lang="ko-KR" altLang="en-US"/>
            </a:pPr>
            <a:r>
              <a:rPr lang="en-US" altLang="ko-KR" sz="2800"/>
              <a:t> </a:t>
            </a:r>
            <a:r>
              <a:rPr lang="en-US" altLang="ko-KR" sz="2400"/>
              <a:t>  - Flying Chairs dataset</a:t>
            </a:r>
          </a:p>
          <a:p>
            <a:pPr>
              <a:buNone/>
              <a:defRPr lang="ko-KR" altLang="en-US"/>
            </a:pPr>
            <a:r>
              <a:rPr lang="en-US" altLang="ko-KR" sz="2400"/>
              <a:t>      -Flying chair rendered with 3D shapes</a:t>
            </a:r>
          </a:p>
          <a:p>
            <a:pPr>
              <a:buNone/>
              <a:defRPr lang="ko-KR" altLang="en-US"/>
            </a:pPr>
            <a:r>
              <a:rPr lang="en-US" altLang="ko-KR" sz="2400"/>
              <a:t>      -Background: static image with affine transform</a:t>
            </a:r>
          </a:p>
          <a:p>
            <a:pPr>
              <a:buNone/>
              <a:defRPr lang="ko-KR" altLang="en-US"/>
            </a:pPr>
            <a:r>
              <a:rPr lang="en-US" altLang="ko-KR" sz="2400"/>
              <a:t>      -Rendering out flow result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499" y="3657981"/>
            <a:ext cx="8763000" cy="2219325"/>
          </a:xfrm>
          <a:prstGeom prst="rect">
            <a:avLst/>
          </a:prstGeom>
        </p:spPr>
      </p:pic>
      <p:sp>
        <p:nvSpPr>
          <p:cNvPr id="45" name="제목 1"/>
          <p:cNvSpPr/>
          <p:nvPr/>
        </p:nvSpPr>
        <p:spPr>
          <a:xfrm>
            <a:off x="457200" y="44576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FlowNet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제목 1"/>
          <p:cNvSpPr/>
          <p:nvPr/>
        </p:nvSpPr>
        <p:spPr>
          <a:xfrm>
            <a:off x="457200" y="44576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FlowNet</a:t>
            </a:r>
          </a:p>
        </p:txBody>
      </p:sp>
      <p:sp>
        <p:nvSpPr>
          <p:cNvPr id="47" name="내용 개체 틀 2"/>
          <p:cNvSpPr/>
          <p:nvPr/>
        </p:nvSpPr>
        <p:spPr>
          <a:xfrm>
            <a:off x="457200" y="1124711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Training</a:t>
            </a: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endParaRPr lang="en-US" altLang="ko-KR" sz="2800" b="0" i="0" kern="1200" spc="5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43558" y="1772792"/>
            <a:ext cx="3456434" cy="36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Max iteration : 1200K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71549" y="2062734"/>
            <a:ext cx="4176523" cy="10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  <a:defRPr lang="ko-KR" altLang="en-US"/>
            </a:pPr>
            <a:r>
              <a:rPr lang="en-US" altLang="ko-KR"/>
              <a:t> </a:t>
            </a:r>
            <a:r>
              <a:rPr lang="en-US" altLang="ko-KR" sz="2400"/>
              <a:t>training</a:t>
            </a:r>
            <a:endParaRPr lang="en-US" altLang="ko-KR"/>
          </a:p>
          <a:p>
            <a:pPr>
              <a:defRPr lang="ko-KR" altLang="en-US"/>
            </a:pPr>
            <a:r>
              <a:rPr lang="en-US" altLang="ko-KR"/>
              <a:t>~300k            : 1e-4</a:t>
            </a:r>
          </a:p>
          <a:p>
            <a:pPr>
              <a:defRPr lang="ko-KR" altLang="en-US"/>
            </a:pPr>
            <a:r>
              <a:rPr lang="en-US" altLang="ko-KR"/>
              <a:t>300k ~ 1200k : divided by 2 per 100k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71549" y="4006979"/>
            <a:ext cx="4176523" cy="729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  <a:defRPr lang="ko-KR" altLang="en-US"/>
            </a:pPr>
            <a:r>
              <a:rPr lang="en-US" altLang="ko-KR"/>
              <a:t> </a:t>
            </a:r>
            <a:r>
              <a:rPr lang="en-US" altLang="ko-KR" sz="2400"/>
              <a:t>Fine tunning</a:t>
            </a:r>
          </a:p>
          <a:p>
            <a:pPr>
              <a:defRPr lang="ko-KR" altLang="en-US"/>
            </a:pPr>
            <a:r>
              <a:rPr lang="en-US" altLang="ko-KR"/>
              <a:t>  1200k ~     : 1e-6 (fixed)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004054" y="2132077"/>
            <a:ext cx="2304288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  <a:defRPr lang="ko-KR" altLang="en-US"/>
            </a:pPr>
            <a:r>
              <a:rPr lang="en-US" altLang="ko-KR"/>
              <a:t>with Flying Chairs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08639" y="2494789"/>
            <a:ext cx="2703766" cy="1371722"/>
          </a:xfrm>
          <a:prstGeom prst="rect">
            <a:avLst/>
          </a:prstGeom>
        </p:spPr>
      </p:pic>
      <p:cxnSp>
        <p:nvCxnSpPr>
          <p:cNvPr id="54" name="직선 연결선 53"/>
          <p:cNvCxnSpPr/>
          <p:nvPr/>
        </p:nvCxnSpPr>
        <p:spPr>
          <a:xfrm>
            <a:off x="0" y="2136661"/>
            <a:ext cx="9144000" cy="0"/>
          </a:xfrm>
          <a:prstGeom prst="line">
            <a:avLst/>
          </a:prstGeom>
          <a:ln algn="ctr">
            <a:solidFill>
              <a:schemeClr val="accent1">
                <a:satMod val="10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0" y="4006979"/>
            <a:ext cx="9144000" cy="0"/>
          </a:xfrm>
          <a:prstGeom prst="line">
            <a:avLst/>
          </a:prstGeom>
          <a:ln algn="ctr">
            <a:solidFill>
              <a:schemeClr val="accent1">
                <a:satMod val="10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91892" y="4490028"/>
            <a:ext cx="2648521" cy="1533202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523946" y="5057789"/>
            <a:ext cx="2216468" cy="367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>
                <a:solidFill>
                  <a:schemeClr val="tx1"/>
                </a:solidFill>
              </a:rPr>
              <a:t>MPI sintel (2012)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076045" y="4122363"/>
            <a:ext cx="2592342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with MPI sintel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43557" y="3180650"/>
            <a:ext cx="4104516" cy="641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training set : 22,232</a:t>
            </a:r>
          </a:p>
          <a:p>
            <a:pPr>
              <a:defRPr lang="ko-KR" altLang="en-US"/>
            </a:pPr>
            <a:r>
              <a:rPr lang="en-US" altLang="ko-KR"/>
              <a:t>test       set : 640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43558" y="4972146"/>
            <a:ext cx="4104516" cy="643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training set : 908</a:t>
            </a:r>
          </a:p>
          <a:p>
            <a:pPr>
              <a:defRPr lang="ko-KR" altLang="en-US"/>
            </a:pPr>
            <a:r>
              <a:rPr lang="en-US" altLang="ko-KR"/>
              <a:t>test       set : 133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245"/>
          <p:cNvSpPr txBox="1"/>
          <p:nvPr/>
        </p:nvSpPr>
        <p:spPr>
          <a:xfrm>
            <a:off x="1043557" y="2642997"/>
            <a:ext cx="7200902" cy="64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600">
                <a:solidFill>
                  <a:schemeClr val="tx1">
                    <a:lumMod val="60000"/>
                    <a:lumOff val="40000"/>
                  </a:schemeClr>
                </a:solidFill>
              </a:rPr>
              <a:t>Optical Flow with Deep Learning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Result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92883"/>
            <a:ext cx="9144000" cy="3224090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683513" y="2919226"/>
            <a:ext cx="7920990" cy="360045"/>
          </a:xfrm>
          <a:prstGeom prst="rect">
            <a:avLst/>
          </a:prstGeom>
          <a:noFill/>
          <a:ln w="25400" algn="ctr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48" name="직사각형 47"/>
          <p:cNvSpPr/>
          <p:nvPr/>
        </p:nvSpPr>
        <p:spPr>
          <a:xfrm>
            <a:off x="2339720" y="3639316"/>
            <a:ext cx="442341" cy="1440180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1" name="직사각형 50"/>
          <p:cNvSpPr/>
          <p:nvPr/>
        </p:nvSpPr>
        <p:spPr>
          <a:xfrm>
            <a:off x="3337560" y="3639316"/>
            <a:ext cx="442341" cy="1440180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2" name="직사각형 51"/>
          <p:cNvSpPr/>
          <p:nvPr/>
        </p:nvSpPr>
        <p:spPr>
          <a:xfrm>
            <a:off x="4273677" y="3639316"/>
            <a:ext cx="442341" cy="1440180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4" name="직사각형 53"/>
          <p:cNvSpPr/>
          <p:nvPr/>
        </p:nvSpPr>
        <p:spPr>
          <a:xfrm>
            <a:off x="8162163" y="3639316"/>
            <a:ext cx="442341" cy="1440180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4" name="제목 1"/>
          <p:cNvSpPr>
            <a:spLocks noGrp="1"/>
          </p:cNvSpPr>
          <p:nvPr>
            <p:ph type="title"/>
          </p:nvPr>
        </p:nvSpPr>
        <p:spPr>
          <a:xfrm>
            <a:off x="457200" y="44576"/>
            <a:ext cx="82296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en-US" altLang="ko-KR"/>
              <a:t>FlowNet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83511" y="1707260"/>
            <a:ext cx="8003288" cy="643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=&gt; FlowNetC outperforms FlowNetS on sintel and Flying chairs</a:t>
            </a:r>
          </a:p>
          <a:p>
            <a:pPr>
              <a:defRPr lang="ko-KR" altLang="en-US"/>
            </a:pPr>
            <a:r>
              <a:rPr lang="en-US" altLang="ko-KR"/>
              <a:t>=&gt; In Kitti, FlowNetC have problems with large displacements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Result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92883"/>
            <a:ext cx="9144000" cy="3224090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683513" y="2919226"/>
            <a:ext cx="7920990" cy="360045"/>
          </a:xfrm>
          <a:prstGeom prst="rect">
            <a:avLst/>
          </a:prstGeom>
          <a:noFill/>
          <a:ln w="25400" algn="ctr"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48" name="직사각형 47"/>
          <p:cNvSpPr/>
          <p:nvPr/>
        </p:nvSpPr>
        <p:spPr>
          <a:xfrm>
            <a:off x="2339720" y="3639316"/>
            <a:ext cx="442341" cy="1440180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1" name="직사각형 50"/>
          <p:cNvSpPr/>
          <p:nvPr/>
        </p:nvSpPr>
        <p:spPr>
          <a:xfrm>
            <a:off x="3337560" y="3639316"/>
            <a:ext cx="442341" cy="1440180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2" name="직사각형 51"/>
          <p:cNvSpPr/>
          <p:nvPr/>
        </p:nvSpPr>
        <p:spPr>
          <a:xfrm>
            <a:off x="4273677" y="3639316"/>
            <a:ext cx="442341" cy="1440180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4" name="직사각형 53"/>
          <p:cNvSpPr/>
          <p:nvPr/>
        </p:nvSpPr>
        <p:spPr>
          <a:xfrm>
            <a:off x="8162163" y="3639316"/>
            <a:ext cx="442341" cy="1440180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4" name="제목 1"/>
          <p:cNvSpPr>
            <a:spLocks noGrp="1"/>
          </p:cNvSpPr>
          <p:nvPr>
            <p:ph type="title"/>
          </p:nvPr>
        </p:nvSpPr>
        <p:spPr>
          <a:xfrm>
            <a:off x="457200" y="44576"/>
            <a:ext cx="82296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en-US" altLang="ko-KR"/>
              <a:t>FlowNet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83511" y="1707260"/>
            <a:ext cx="8003288" cy="643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  <a:defRPr lang="ko-KR" altLang="en-US"/>
            </a:pPr>
            <a:r>
              <a:rPr lang="en-US" altLang="ko-KR"/>
              <a:t>   =&gt; Even though FlowNet is often better, </a:t>
            </a:r>
          </a:p>
          <a:p>
            <a:pPr>
              <a:buNone/>
              <a:defRPr lang="ko-KR" altLang="en-US"/>
            </a:pPr>
            <a:r>
              <a:rPr lang="en-US" altLang="ko-KR"/>
              <a:t>          but cannot compete with traditional method 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9299449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Result</a:t>
            </a:r>
          </a:p>
          <a:p>
            <a:pPr>
              <a:buNone/>
              <a:defRPr lang="ko-KR" altLang="en-US"/>
            </a:pPr>
            <a:r>
              <a:rPr lang="en-US" altLang="ko-KR" sz="2400"/>
              <a:t>    </a:t>
            </a:r>
            <a:r>
              <a:rPr lang="en-US" altLang="ko-KR" sz="1800"/>
              <a:t>=&gt; </a:t>
            </a:r>
            <a:r>
              <a:rPr lang="ko-KR" altLang="en-US" sz="1800"/>
              <a:t>기존 </a:t>
            </a:r>
            <a:r>
              <a:rPr lang="en-US" altLang="ko-KR" sz="1800"/>
              <a:t>handcraft</a:t>
            </a:r>
            <a:r>
              <a:rPr lang="ko-KR" altLang="en-US" sz="1800"/>
              <a:t> 알고리즘 보다 정확성이 많이 떨어짐</a:t>
            </a:r>
          </a:p>
          <a:p>
            <a:pPr>
              <a:buNone/>
              <a:defRPr lang="ko-KR" altLang="en-US"/>
            </a:pPr>
            <a:r>
              <a:rPr lang="ko-KR" altLang="en-US" sz="1800"/>
              <a:t>     =&gt;  </a:t>
            </a:r>
            <a:r>
              <a:rPr lang="en-US" altLang="ko-KR" sz="1800"/>
              <a:t>energy minimization </a:t>
            </a:r>
            <a:r>
              <a:rPr lang="ko-KR" altLang="en-US" sz="1800"/>
              <a:t>의 알고리즘의 도움이 필요.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2492883"/>
            <a:ext cx="7443978" cy="4066915"/>
          </a:xfrm>
          <a:prstGeom prst="rect">
            <a:avLst/>
          </a:prstGeom>
        </p:spPr>
      </p:pic>
      <p:sp>
        <p:nvSpPr>
          <p:cNvPr id="65" name="제목 1"/>
          <p:cNvSpPr>
            <a:spLocks noGrp="1"/>
          </p:cNvSpPr>
          <p:nvPr>
            <p:ph type="title"/>
          </p:nvPr>
        </p:nvSpPr>
        <p:spPr>
          <a:xfrm>
            <a:off x="457200" y="44576"/>
            <a:ext cx="82296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en-US" altLang="ko-KR"/>
              <a:t>FlowNet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44576"/>
            <a:ext cx="82296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en-US" altLang="ko-KR"/>
              <a:t>FlowNet</a:t>
            </a:r>
            <a:r>
              <a:rPr lang="ko-KR" altLang="en-US"/>
              <a:t> </a:t>
            </a:r>
            <a:r>
              <a:rPr lang="en-US" altLang="ko-KR"/>
              <a:t>Review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775" y="1873377"/>
            <a:ext cx="8172450" cy="42195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3559" y="1510665"/>
            <a:ext cx="3168396" cy="366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rgbClr val="FF0000"/>
                </a:solidFill>
              </a:rPr>
              <a:t>FlowNetS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7622" y="3454908"/>
            <a:ext cx="3168396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rgbClr val="FF0000"/>
                </a:solidFill>
              </a:rPr>
              <a:t>FlowNetC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57200" y="980694"/>
            <a:ext cx="8229600" cy="4525963"/>
          </a:xfrm>
        </p:spPr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6"/>
          <p:cNvSpPr/>
          <p:nvPr/>
        </p:nvSpPr>
        <p:spPr>
          <a:xfrm>
            <a:off x="1" y="980693"/>
            <a:ext cx="9143999" cy="567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2100" b="1" kern="0">
                <a:solidFill>
                  <a:srgbClr val="222222"/>
                </a:solidFill>
                <a:latin typeface="inherit"/>
                <a:ea typeface="굴림"/>
              </a:rPr>
              <a:t>Flownet 2.0: Evolution of Optical Flow Estimation with Deep Networks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0636" y="4779536"/>
            <a:ext cx="2880361" cy="12417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0636" y="1772792"/>
            <a:ext cx="6582728" cy="2569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16018" y="4590805"/>
            <a:ext cx="3438525" cy="161925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44576"/>
            <a:ext cx="82296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en-US" altLang="ko-KR"/>
              <a:t>FlowNet 2.0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Improvement of FlowNet 2.0  </a:t>
            </a:r>
          </a:p>
          <a:p>
            <a:pPr>
              <a:buNone/>
              <a:defRPr lang="ko-KR" altLang="en-US"/>
            </a:pPr>
            <a:r>
              <a:rPr lang="en-US" altLang="ko-KR" sz="2800"/>
              <a:t>  </a:t>
            </a:r>
            <a:r>
              <a:rPr lang="en-US" altLang="ko-KR" sz="2400"/>
              <a:t>- Dataset Schedules (</a:t>
            </a:r>
            <a:r>
              <a:rPr lang="ko-KR" altLang="en-US" sz="2400"/>
              <a:t>데이터 학습 방법 변경</a:t>
            </a:r>
            <a:r>
              <a:rPr lang="en-US" altLang="ko-KR" sz="2400"/>
              <a:t>)</a:t>
            </a:r>
          </a:p>
          <a:p>
            <a:pPr>
              <a:buNone/>
              <a:defRPr lang="ko-KR" altLang="en-US"/>
            </a:pPr>
            <a:r>
              <a:rPr lang="en-US" altLang="ko-KR" sz="2400"/>
              <a:t>  - Stacking Multiple Diverse networks</a:t>
            </a:r>
            <a:r>
              <a:rPr lang="ko-KR" altLang="en-US" sz="2400"/>
              <a:t> (</a:t>
            </a:r>
            <a:r>
              <a:rPr lang="en-US" altLang="ko-KR" sz="2400"/>
              <a:t>Energy</a:t>
            </a:r>
            <a:r>
              <a:rPr lang="ko-KR" altLang="en-US" sz="2400"/>
              <a:t> 방법 대체)</a:t>
            </a:r>
          </a:p>
          <a:p>
            <a:pPr>
              <a:buNone/>
              <a:defRPr lang="ko-KR" altLang="en-US"/>
            </a:pPr>
            <a:r>
              <a:rPr lang="en-US" altLang="ko-KR" sz="2400"/>
              <a:t>  - Small Displacement Network and Fusion</a:t>
            </a:r>
            <a:endParaRPr lang="ko-KR" altLang="en-US" sz="240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457200" y="44576"/>
            <a:ext cx="82296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en-US" altLang="ko-KR"/>
              <a:t>FlowNet 2.0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Data Schedules</a:t>
            </a:r>
          </a:p>
          <a:p>
            <a:pPr>
              <a:buNone/>
              <a:defRPr lang="ko-KR" altLang="en-US"/>
            </a:pPr>
            <a:r>
              <a:rPr lang="en-US" altLang="ko-KR" sz="2800"/>
              <a:t>  </a:t>
            </a:r>
            <a:r>
              <a:rPr lang="en-US" altLang="ko-KR" sz="2400"/>
              <a:t> </a:t>
            </a:r>
          </a:p>
        </p:txBody>
      </p:sp>
      <p:sp>
        <p:nvSpPr>
          <p:cNvPr id="13" name="내용 개체 틀 2"/>
          <p:cNvSpPr/>
          <p:nvPr/>
        </p:nvSpPr>
        <p:spPr>
          <a:xfrm>
            <a:off x="251459" y="1783397"/>
            <a:ext cx="4541902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en-US" altLang="ko-KR" sz="24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FlowNet 2.0</a:t>
            </a: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lang="en-US" altLang="ko-KR" sz="24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ko-KR" b="0" i="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FlyingThings3D</a:t>
            </a: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lang="en-US" altLang="ko-KR" b="0" i="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=&gt; show true 3D motion,</a:t>
            </a: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lang="en-US" altLang="ko-KR" b="0" i="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lighting effect and various model 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59680" y="3429000"/>
            <a:ext cx="3832860" cy="1932467"/>
          </a:xfrm>
          <a:prstGeom prst="rect">
            <a:avLst/>
          </a:prstGeom>
        </p:spPr>
      </p:pic>
      <p:sp>
        <p:nvSpPr>
          <p:cNvPr id="16" name="내용 개체 틀 2"/>
          <p:cNvSpPr/>
          <p:nvPr/>
        </p:nvSpPr>
        <p:spPr>
          <a:xfrm>
            <a:off x="4930140" y="1783397"/>
            <a:ext cx="39624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en-US" altLang="ko-KR" sz="24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FlowNet</a:t>
            </a: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lang="en-US" altLang="ko-KR" sz="24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ko-KR" b="0" i="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FlyingChairs</a:t>
            </a: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lang="en-US" altLang="ko-KR" b="0" i="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=&gt;contain only planar motions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5984" y="3429000"/>
            <a:ext cx="3495865" cy="3078120"/>
          </a:xfrm>
          <a:prstGeom prst="rect">
            <a:avLst/>
          </a:prstGeom>
        </p:spPr>
      </p:pic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457200" y="44576"/>
            <a:ext cx="82296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en-US" altLang="ko-KR"/>
              <a:t>FlowNet 2.0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Data Schedules</a:t>
            </a:r>
          </a:p>
          <a:p>
            <a:pPr>
              <a:buNone/>
              <a:defRPr lang="ko-KR" altLang="en-US"/>
            </a:pPr>
            <a:r>
              <a:rPr lang="en-US" altLang="ko-KR" sz="2800"/>
              <a:t>  </a:t>
            </a:r>
            <a:r>
              <a:rPr lang="en-US" altLang="ko-KR" sz="2400"/>
              <a:t> </a:t>
            </a:r>
          </a:p>
        </p:txBody>
      </p:sp>
      <p:sp>
        <p:nvSpPr>
          <p:cNvPr id="13" name="내용 개체 틀 2"/>
          <p:cNvSpPr/>
          <p:nvPr/>
        </p:nvSpPr>
        <p:spPr>
          <a:xfrm>
            <a:off x="251459" y="1783397"/>
            <a:ext cx="4541902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en-US" altLang="ko-KR" sz="24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FlowNet 2.0</a:t>
            </a: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lang="en-US" altLang="ko-KR" sz="24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endParaRPr lang="en-US" altLang="ko-KR" b="0" i="0" spc="5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8522" y="4116705"/>
            <a:ext cx="3810000" cy="25527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95875" y="2265203"/>
            <a:ext cx="3590925" cy="178117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095875" y="3320970"/>
            <a:ext cx="3724655" cy="208613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2" name="TextBox 21"/>
          <p:cNvSpPr txBox="1"/>
          <p:nvPr/>
        </p:nvSpPr>
        <p:spPr>
          <a:xfrm>
            <a:off x="251459" y="2266761"/>
            <a:ext cx="2448306" cy="364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rgbClr val="FF0000"/>
                </a:solidFill>
              </a:rPr>
              <a:t>best!!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441" y="2708910"/>
            <a:ext cx="4988434" cy="3108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b="1" i="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Flying Chairs </a:t>
            </a:r>
            <a:endParaRPr lang="en-US" altLang="ko-KR" b="0" i="0" spc="5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>
              <a:defRPr lang="ko-KR" altLang="en-US"/>
            </a:pPr>
            <a:r>
              <a:rPr lang="en-US" altLang="ko-KR"/>
              <a:t>learning general concept of color matching</a:t>
            </a:r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 b="1"/>
          </a:p>
          <a:p>
            <a:pPr algn="ctr">
              <a:defRPr lang="ko-KR" altLang="en-US"/>
            </a:pPr>
            <a:r>
              <a:rPr lang="en-US" altLang="ko-KR" b="1"/>
              <a:t>FlyingThings3D</a:t>
            </a:r>
            <a:endParaRPr lang="en-US" altLang="ko-KR"/>
          </a:p>
          <a:p>
            <a:pPr algn="ctr">
              <a:defRPr lang="ko-KR" altLang="en-US"/>
            </a:pPr>
            <a:r>
              <a:rPr lang="en-US" altLang="ko-KR"/>
              <a:t>learning detail 3D motion and lighting effect</a:t>
            </a:r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>
              <a:defRPr lang="ko-KR" altLang="en-US"/>
            </a:pPr>
            <a:endParaRPr lang="en-US" altLang="ko-KR"/>
          </a:p>
        </p:txBody>
      </p:sp>
      <p:sp>
        <p:nvSpPr>
          <p:cNvPr id="24" name="오른쪽 화살표 23"/>
          <p:cNvSpPr/>
          <p:nvPr/>
        </p:nvSpPr>
        <p:spPr>
          <a:xfrm rot="5462525">
            <a:off x="2310954" y="3510307"/>
            <a:ext cx="581407" cy="50406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5" name="직사각형 24"/>
          <p:cNvSpPr/>
          <p:nvPr/>
        </p:nvSpPr>
        <p:spPr>
          <a:xfrm>
            <a:off x="165150" y="2631600"/>
            <a:ext cx="4831200" cy="2239200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6" name="제목 1"/>
          <p:cNvSpPr>
            <a:spLocks noGrp="1"/>
          </p:cNvSpPr>
          <p:nvPr>
            <p:ph type="title"/>
          </p:nvPr>
        </p:nvSpPr>
        <p:spPr>
          <a:xfrm>
            <a:off x="457200" y="44576"/>
            <a:ext cx="82296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en-US" altLang="ko-KR"/>
              <a:t>FlowNet 2.0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Stacking Multiple Diverse Networks</a:t>
            </a:r>
          </a:p>
          <a:p>
            <a:pPr>
              <a:buNone/>
              <a:defRPr lang="ko-KR" altLang="en-US"/>
            </a:pPr>
            <a:r>
              <a:rPr lang="en-US" altLang="ko-KR" sz="2800"/>
              <a:t>  </a:t>
            </a:r>
            <a:r>
              <a:rPr lang="en-US" altLang="ko-KR" sz="2400"/>
              <a:t> </a:t>
            </a:r>
          </a:p>
          <a:p>
            <a:pPr>
              <a:buNone/>
              <a:defRPr lang="ko-KR" altLang="en-US"/>
            </a:pPr>
            <a:r>
              <a:rPr lang="ko-KR" altLang="en-US" sz="2400"/>
              <a:t>  =&gt; 많은 </a:t>
            </a:r>
            <a:r>
              <a:rPr lang="en-US" altLang="ko-KR" sz="2400"/>
              <a:t>optical flow</a:t>
            </a:r>
            <a:r>
              <a:rPr lang="ko-KR" altLang="en-US" sz="2400"/>
              <a:t>들이 </a:t>
            </a:r>
            <a:r>
              <a:rPr lang="en-US" altLang="ko-KR" sz="2400"/>
              <a:t>iterative</a:t>
            </a:r>
            <a:r>
              <a:rPr lang="ko-KR" altLang="en-US" sz="2400"/>
              <a:t> </a:t>
            </a:r>
            <a:r>
              <a:rPr lang="en-US" altLang="ko-KR" sz="2400"/>
              <a:t>method</a:t>
            </a:r>
            <a:r>
              <a:rPr lang="ko-KR" altLang="en-US" sz="2400"/>
              <a:t>를 사용</a:t>
            </a:r>
          </a:p>
          <a:p>
            <a:pPr>
              <a:buNone/>
              <a:defRPr lang="ko-KR" altLang="en-US"/>
            </a:pPr>
            <a:r>
              <a:rPr lang="ko-KR" altLang="en-US" sz="2400"/>
              <a:t>  =&gt; 딥에서도?</a:t>
            </a:r>
          </a:p>
        </p:txBody>
      </p:sp>
      <p:sp>
        <p:nvSpPr>
          <p:cNvPr id="13" name="내용 개체 틀 2"/>
          <p:cNvSpPr/>
          <p:nvPr/>
        </p:nvSpPr>
        <p:spPr>
          <a:xfrm>
            <a:off x="251459" y="1783397"/>
            <a:ext cx="4541902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en-US" altLang="ko-KR" sz="24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FlowNet 2.0</a:t>
            </a: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lang="en-US" altLang="ko-KR" sz="24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endParaRPr lang="en-US" altLang="ko-KR" b="0" i="0" spc="5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457200" y="44576"/>
            <a:ext cx="82296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en-US" altLang="ko-KR"/>
              <a:t>FlowNet 2.0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80126" y="3090475"/>
            <a:ext cx="2625661" cy="139714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80126" y="5237914"/>
            <a:ext cx="2624400" cy="143149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7532" y="3897661"/>
            <a:ext cx="4392549" cy="161959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Stacking Multiple Diverse Networks</a:t>
            </a:r>
          </a:p>
          <a:p>
            <a:pPr>
              <a:buNone/>
              <a:defRPr lang="ko-KR" altLang="en-US"/>
            </a:pPr>
            <a:r>
              <a:rPr lang="en-US" altLang="ko-KR" sz="2800"/>
              <a:t>  </a:t>
            </a:r>
            <a:r>
              <a:rPr lang="en-US" altLang="ko-KR" sz="2400"/>
              <a:t> </a:t>
            </a:r>
          </a:p>
          <a:p>
            <a:pPr>
              <a:buNone/>
              <a:defRPr lang="ko-KR" altLang="en-US"/>
            </a:pPr>
            <a:r>
              <a:rPr lang="ko-KR" altLang="en-US" sz="2400"/>
              <a:t>  =&gt; </a:t>
            </a:r>
            <a:r>
              <a:rPr lang="en-US" altLang="ko-KR" sz="2400"/>
              <a:t>2</a:t>
            </a:r>
            <a:r>
              <a:rPr lang="ko-KR" altLang="en-US" sz="2400"/>
              <a:t>번째 네트워크의 </a:t>
            </a:r>
            <a:r>
              <a:rPr lang="en-US" altLang="ko-KR" sz="2400"/>
              <a:t>input</a:t>
            </a:r>
            <a:r>
              <a:rPr lang="ko-KR" altLang="en-US" sz="2400"/>
              <a:t>은?</a:t>
            </a:r>
          </a:p>
        </p:txBody>
      </p:sp>
      <p:sp>
        <p:nvSpPr>
          <p:cNvPr id="13" name="내용 개체 틀 2"/>
          <p:cNvSpPr/>
          <p:nvPr/>
        </p:nvSpPr>
        <p:spPr>
          <a:xfrm>
            <a:off x="251459" y="1783397"/>
            <a:ext cx="4541902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en-US" altLang="ko-KR" sz="24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FlowNet 2.0</a:t>
            </a: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lang="en-US" altLang="ko-KR" sz="24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endParaRPr lang="en-US" altLang="ko-KR" b="0" i="0" spc="5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457200" y="44576"/>
            <a:ext cx="82296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en-US" altLang="ko-KR"/>
              <a:t>FlowNet 2.0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1641" y="3286728"/>
            <a:ext cx="7374826" cy="2879035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2411729" y="3068955"/>
            <a:ext cx="1224000" cy="2653200"/>
          </a:xfrm>
          <a:prstGeom prst="ellipse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그림 2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975" y="100012"/>
            <a:ext cx="8782050" cy="66579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457200" y="908684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Stacking Multiple Diverse Networks</a:t>
            </a:r>
          </a:p>
          <a:p>
            <a:pPr>
              <a:buNone/>
              <a:defRPr lang="ko-KR" altLang="en-US"/>
            </a:pPr>
            <a:r>
              <a:rPr lang="en-US" altLang="ko-KR" sz="2800"/>
              <a:t>  </a:t>
            </a:r>
            <a:r>
              <a:rPr lang="en-US" altLang="ko-KR" sz="2400"/>
              <a:t> </a:t>
            </a:r>
            <a:r>
              <a:rPr lang="ko-KR" altLang="en-US" sz="2400"/>
              <a:t>            </a:t>
            </a:r>
          </a:p>
        </p:txBody>
      </p:sp>
      <p:sp>
        <p:nvSpPr>
          <p:cNvPr id="13" name="내용 개체 틀 2"/>
          <p:cNvSpPr/>
          <p:nvPr/>
        </p:nvSpPr>
        <p:spPr>
          <a:xfrm>
            <a:off x="251459" y="1484756"/>
            <a:ext cx="4541902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en-US" altLang="ko-KR" sz="24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FlowNet 2.0</a:t>
            </a:r>
            <a:r>
              <a:rPr lang="ko-KR" altLang="en-US" sz="24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인풋은?</a:t>
            </a:r>
            <a:r>
              <a:rPr lang="en-US" altLang="ko-KR" sz="24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457200" y="44576"/>
            <a:ext cx="82296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en-US" altLang="ko-KR"/>
              <a:t>FlowNet 2.0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0897" y="3018466"/>
            <a:ext cx="2625661" cy="139714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10897" y="5165905"/>
            <a:ext cx="2624400" cy="143149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1459" y="3090475"/>
            <a:ext cx="1485900" cy="325755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55522" y="2204846"/>
            <a:ext cx="6408802" cy="364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41889" y="2545219"/>
            <a:ext cx="1943099" cy="110489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13089" y="5731383"/>
            <a:ext cx="1965959" cy="108203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123716" y="4093845"/>
            <a:ext cx="2004059" cy="113537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064537" y="2204847"/>
            <a:ext cx="1715371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image1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51684" y="5366764"/>
            <a:ext cx="1715374" cy="36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image2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123693" y="3717155"/>
            <a:ext cx="200408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warped image2</a:t>
            </a:r>
          </a:p>
        </p:txBody>
      </p:sp>
      <p:pic>
        <p:nvPicPr>
          <p:cNvPr id="39" name="그림 38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4427991" y="5081742"/>
            <a:ext cx="1908000" cy="10836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427982" y="4715219"/>
            <a:ext cx="1715386" cy="367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Flow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4284000" y="3283200"/>
            <a:ext cx="1944000" cy="11052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43" name="TextBox 42"/>
          <p:cNvSpPr txBox="1"/>
          <p:nvPr/>
        </p:nvSpPr>
        <p:spPr>
          <a:xfrm>
            <a:off x="4224800" y="2917317"/>
            <a:ext cx="1715371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error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90530" y="3778027"/>
            <a:ext cx="1937677" cy="299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400"/>
              <a:t>image1</a:t>
            </a:r>
            <a:r>
              <a:rPr lang="ko-KR" altLang="en-US" sz="1400"/>
              <a:t> </a:t>
            </a:r>
            <a:r>
              <a:rPr lang="en-US" altLang="ko-KR" sz="1400"/>
              <a:t>-</a:t>
            </a:r>
            <a:r>
              <a:rPr lang="ko-KR" altLang="en-US" sz="1400"/>
              <a:t> </a:t>
            </a:r>
            <a:r>
              <a:rPr lang="en-US" altLang="ko-KR" sz="1400"/>
              <a:t>W_image2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Stacking Multiple Diverse Networks</a:t>
            </a:r>
          </a:p>
          <a:p>
            <a:pPr>
              <a:buNone/>
              <a:defRPr lang="ko-KR" altLang="en-US"/>
            </a:pPr>
            <a:r>
              <a:rPr lang="en-US" altLang="ko-KR" sz="2800"/>
              <a:t>  </a:t>
            </a:r>
            <a:r>
              <a:rPr lang="en-US" altLang="ko-KR" sz="2400"/>
              <a:t> </a:t>
            </a:r>
          </a:p>
        </p:txBody>
      </p:sp>
      <p:sp>
        <p:nvSpPr>
          <p:cNvPr id="13" name="내용 개체 틀 2"/>
          <p:cNvSpPr/>
          <p:nvPr/>
        </p:nvSpPr>
        <p:spPr>
          <a:xfrm>
            <a:off x="251459" y="1783397"/>
            <a:ext cx="4541902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en-US" altLang="ko-KR" sz="24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FlowNet 2.0</a:t>
            </a: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lang="en-US" altLang="ko-KR" sz="24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endParaRPr lang="en-US" altLang="ko-KR" b="0" i="0" spc="5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457200" y="44576"/>
            <a:ext cx="82296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en-US" altLang="ko-KR"/>
              <a:t>FlowNet 2.0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564892"/>
            <a:ext cx="5508117" cy="211993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-252000" y="2275200"/>
            <a:ext cx="4824000" cy="2016000"/>
          </a:xfrm>
          <a:prstGeom prst="ellipse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31584" y="2275200"/>
            <a:ext cx="3312415" cy="280963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Stacking Multiple Diverse Network</a:t>
            </a:r>
            <a:endParaRPr lang="en-US" altLang="ko-KR" sz="1800"/>
          </a:p>
        </p:txBody>
      </p:sp>
      <p:sp>
        <p:nvSpPr>
          <p:cNvPr id="13" name="내용 개체 틀 2"/>
          <p:cNvSpPr/>
          <p:nvPr/>
        </p:nvSpPr>
        <p:spPr>
          <a:xfrm>
            <a:off x="750187" y="1628774"/>
            <a:ext cx="979856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en-US" altLang="ko-KR" sz="24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FlowNet 2.0</a:t>
            </a: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lang="en-US" altLang="ko-KR" sz="24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ko-KR" b="0" i="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- Varying Network Size </a:t>
            </a: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lang="en-US" altLang="ko-KR" b="0" i="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ko-KR" b="0" i="0" spc="5">
                <a:solidFill>
                  <a:srgbClr val="FF0000"/>
                </a:solidFill>
                <a:latin typeface="+mn-lt"/>
                <a:ea typeface="+mn-ea"/>
                <a:cs typeface="+mn-cs"/>
              </a:rPr>
              <a:t>=&gt; Factor 3/8 yields a good trade-off between speed and accuracy</a:t>
            </a:r>
            <a:endParaRPr lang="en-US" altLang="ko-KR" b="0" i="0" spc="5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lang="en-US" altLang="ko-KR" sz="24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endParaRPr lang="en-US" altLang="ko-KR" b="0" i="0" spc="5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1517" y="3360815"/>
            <a:ext cx="3744455" cy="215644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79026" y="3133344"/>
            <a:ext cx="3288911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/>
              <a:t>a single FlowNetS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20081" y="3356991"/>
            <a:ext cx="3312415" cy="2809637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1619630" y="3429000"/>
            <a:ext cx="288036" cy="2088261"/>
          </a:xfrm>
          <a:prstGeom prst="ellipse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32" name="타원 31"/>
          <p:cNvSpPr/>
          <p:nvPr/>
        </p:nvSpPr>
        <p:spPr>
          <a:xfrm>
            <a:off x="2627756" y="3429000"/>
            <a:ext cx="288036" cy="2088261"/>
          </a:xfrm>
          <a:prstGeom prst="ellipse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33" name="오른쪽 화살표 32"/>
          <p:cNvSpPr/>
          <p:nvPr/>
        </p:nvSpPr>
        <p:spPr>
          <a:xfrm rot="5412394">
            <a:off x="1631549" y="5578677"/>
            <a:ext cx="264532" cy="28675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34" name="TextBox 33"/>
          <p:cNvSpPr txBox="1"/>
          <p:nvPr/>
        </p:nvSpPr>
        <p:spPr>
          <a:xfrm>
            <a:off x="274962" y="5835396"/>
            <a:ext cx="2928866" cy="515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b="1"/>
              <a:t>performance</a:t>
            </a:r>
          </a:p>
          <a:p>
            <a:pPr algn="ctr">
              <a:defRPr lang="ko-KR" altLang="en-US"/>
            </a:pPr>
            <a:r>
              <a:rPr lang="en-US" altLang="ko-KR" sz="1400" b="1"/>
              <a:t> version</a:t>
            </a:r>
          </a:p>
        </p:txBody>
      </p:sp>
      <p:sp>
        <p:nvSpPr>
          <p:cNvPr id="35" name="오른쪽 화살표 34"/>
          <p:cNvSpPr/>
          <p:nvPr/>
        </p:nvSpPr>
        <p:spPr>
          <a:xfrm rot="5412394">
            <a:off x="2639342" y="5582099"/>
            <a:ext cx="264532" cy="28675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37" name="TextBox 36"/>
          <p:cNvSpPr txBox="1"/>
          <p:nvPr/>
        </p:nvSpPr>
        <p:spPr>
          <a:xfrm>
            <a:off x="1311664" y="5844921"/>
            <a:ext cx="2928866" cy="517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b="1"/>
              <a:t>original </a:t>
            </a:r>
          </a:p>
          <a:p>
            <a:pPr algn="ctr">
              <a:defRPr lang="ko-KR" altLang="en-US"/>
            </a:pPr>
            <a:r>
              <a:rPr lang="en-US" altLang="ko-KR" sz="1400" b="1"/>
              <a:t>version</a:t>
            </a:r>
          </a:p>
        </p:txBody>
      </p:sp>
      <p:sp>
        <p:nvSpPr>
          <p:cNvPr id="38" name="타원 37"/>
          <p:cNvSpPr/>
          <p:nvPr/>
        </p:nvSpPr>
        <p:spPr>
          <a:xfrm rot="2144401">
            <a:off x="6595520" y="3644834"/>
            <a:ext cx="629309" cy="1475087"/>
          </a:xfrm>
          <a:prstGeom prst="ellipse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39" name="타원 38"/>
          <p:cNvSpPr/>
          <p:nvPr/>
        </p:nvSpPr>
        <p:spPr>
          <a:xfrm rot="2144401">
            <a:off x="6561633" y="4799665"/>
            <a:ext cx="629309" cy="1475087"/>
          </a:xfrm>
          <a:prstGeom prst="ellipse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40" name="제목 1"/>
          <p:cNvSpPr>
            <a:spLocks noGrp="1"/>
          </p:cNvSpPr>
          <p:nvPr>
            <p:ph type="title"/>
          </p:nvPr>
        </p:nvSpPr>
        <p:spPr>
          <a:xfrm>
            <a:off x="457200" y="44576"/>
            <a:ext cx="82296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en-US" altLang="ko-KR"/>
              <a:t>FlowNet 2.0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Small Displacements</a:t>
            </a:r>
          </a:p>
        </p:txBody>
      </p:sp>
      <p:sp>
        <p:nvSpPr>
          <p:cNvPr id="13" name="내용 개체 틀 2"/>
          <p:cNvSpPr/>
          <p:nvPr/>
        </p:nvSpPr>
        <p:spPr>
          <a:xfrm>
            <a:off x="750187" y="1628774"/>
            <a:ext cx="979856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lang="en-US" altLang="ko-KR" sz="24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the network cannot relably estimate small motions </a:t>
            </a: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endParaRPr lang="en-US" altLang="ko-KR" sz="2400" b="0" i="0" kern="1200" spc="5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71549" y="2175129"/>
            <a:ext cx="2880361" cy="643128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Difficulty in optical flow</a:t>
            </a:r>
          </a:p>
          <a:p>
            <a:pPr algn="ctr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   -large displacement-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51910" y="2123313"/>
            <a:ext cx="648082" cy="729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4200"/>
              <a:t>?</a:t>
            </a:r>
          </a:p>
        </p:txBody>
      </p:sp>
      <p:sp>
        <p:nvSpPr>
          <p:cNvPr id="42" name="오른쪽 화살표 41"/>
          <p:cNvSpPr/>
          <p:nvPr/>
        </p:nvSpPr>
        <p:spPr>
          <a:xfrm>
            <a:off x="4427983" y="2339340"/>
            <a:ext cx="504063" cy="330136"/>
          </a:xfrm>
          <a:prstGeom prst="rightArrow">
            <a:avLst>
              <a:gd name="adj1" fmla="val 50000"/>
              <a:gd name="adj2" fmla="val 50000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43" name="TextBox 42"/>
          <p:cNvSpPr txBox="1"/>
          <p:nvPr/>
        </p:nvSpPr>
        <p:spPr>
          <a:xfrm>
            <a:off x="5220082" y="2339340"/>
            <a:ext cx="2880361" cy="36690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Because of datasets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9585" y="3868633"/>
            <a:ext cx="1968627" cy="99255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6065" y="5255244"/>
            <a:ext cx="1915668" cy="110896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669922" y="4924025"/>
            <a:ext cx="2216468" cy="367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>
                <a:solidFill>
                  <a:schemeClr val="tx1"/>
                </a:solidFill>
              </a:rPr>
              <a:t>MPI sintel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504757" y="3501009"/>
            <a:ext cx="1915670" cy="367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>
                <a:solidFill>
                  <a:schemeClr val="tx1"/>
                </a:solidFill>
              </a:rPr>
              <a:t>Flying Chairs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87575" y="3212973"/>
            <a:ext cx="2448308" cy="36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Fast Motion dataset</a:t>
            </a:r>
            <a:r>
              <a:rPr lang="en-US" altLang="ko-KR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971549" y="3579495"/>
            <a:ext cx="2664333" cy="3017901"/>
          </a:xfrm>
          <a:prstGeom prst="rect">
            <a:avLst/>
          </a:prstGeom>
          <a:noFill/>
          <a:ln algn="ctr">
            <a:solidFill>
              <a:schemeClr val="tx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50395" y="3874411"/>
            <a:ext cx="2347724" cy="157084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724144" y="3565439"/>
            <a:ext cx="1915670" cy="367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>
                <a:solidFill>
                  <a:schemeClr val="tx1"/>
                </a:solidFill>
              </a:rPr>
              <a:t>UCF101 dataset 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292090" y="3573018"/>
            <a:ext cx="2664333" cy="2077657"/>
          </a:xfrm>
          <a:prstGeom prst="rect">
            <a:avLst/>
          </a:prstGeom>
          <a:noFill/>
          <a:ln algn="ctr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3" name="TextBox 52"/>
          <p:cNvSpPr txBox="1"/>
          <p:nvPr/>
        </p:nvSpPr>
        <p:spPr>
          <a:xfrm>
            <a:off x="5004053" y="3212973"/>
            <a:ext cx="3240407" cy="36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rgbClr val="FF0000"/>
                </a:solidFill>
              </a:rPr>
              <a:t>Not working in slow motion !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87576" y="2996946"/>
            <a:ext cx="2448308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Training</a:t>
            </a:r>
            <a:r>
              <a:rPr lang="en-US" altLang="ko-KR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64099" y="2996946"/>
            <a:ext cx="2448308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56" name="오른쪽 화살표 55"/>
          <p:cNvSpPr/>
          <p:nvPr/>
        </p:nvSpPr>
        <p:spPr>
          <a:xfrm>
            <a:off x="4175951" y="4446779"/>
            <a:ext cx="684084" cy="330136"/>
          </a:xfrm>
          <a:prstGeom prst="rightArrow">
            <a:avLst>
              <a:gd name="adj1" fmla="val 50000"/>
              <a:gd name="adj2" fmla="val 50000"/>
            </a:avLst>
          </a:prstGeom>
          <a:noFill/>
          <a:ln algn="ctr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7" name="제목 1"/>
          <p:cNvSpPr>
            <a:spLocks noGrp="1"/>
          </p:cNvSpPr>
          <p:nvPr>
            <p:ph type="title"/>
          </p:nvPr>
        </p:nvSpPr>
        <p:spPr>
          <a:xfrm>
            <a:off x="457200" y="44576"/>
            <a:ext cx="82296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en-US" altLang="ko-KR"/>
              <a:t>FlowNet 2.0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Small Displacements</a:t>
            </a:r>
          </a:p>
        </p:txBody>
      </p:sp>
      <p:sp>
        <p:nvSpPr>
          <p:cNvPr id="13" name="내용 개체 틀 2"/>
          <p:cNvSpPr/>
          <p:nvPr/>
        </p:nvSpPr>
        <p:spPr>
          <a:xfrm>
            <a:off x="750187" y="1628774"/>
            <a:ext cx="979856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lang="en-US" altLang="ko-KR" sz="24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the network cannot relably estimate small motions </a:t>
            </a: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lang="en-US" altLang="ko-KR" sz="24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=&gt; making new dataset and more doing fine-tune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51459" y="2708910"/>
            <a:ext cx="3672460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58" name="TextBox 57"/>
          <p:cNvSpPr txBox="1"/>
          <p:nvPr/>
        </p:nvSpPr>
        <p:spPr>
          <a:xfrm>
            <a:off x="978976" y="2996946"/>
            <a:ext cx="236887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>
                <a:solidFill>
                  <a:schemeClr val="tx1"/>
                </a:solidFill>
              </a:rPr>
              <a:t>FlyingChairsSDHom</a:t>
            </a: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2708" y="3518448"/>
            <a:ext cx="1968627" cy="99255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112707" y="3519100"/>
            <a:ext cx="1969201" cy="986184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590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5477" y="4581144"/>
            <a:ext cx="3888487" cy="360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rgbClr val="FF0000"/>
                </a:solidFill>
              </a:rPr>
              <a:t>=&gt; contain small displacement</a:t>
            </a:r>
          </a:p>
        </p:txBody>
      </p:sp>
      <p:sp>
        <p:nvSpPr>
          <p:cNvPr id="62" name="오른쪽 화살표 61"/>
          <p:cNvSpPr/>
          <p:nvPr/>
        </p:nvSpPr>
        <p:spPr>
          <a:xfrm>
            <a:off x="3707892" y="3645027"/>
            <a:ext cx="1152143" cy="54536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3" name="TextBox 62"/>
          <p:cNvSpPr txBox="1"/>
          <p:nvPr/>
        </p:nvSpPr>
        <p:spPr>
          <a:xfrm>
            <a:off x="3779901" y="3284982"/>
            <a:ext cx="1728216" cy="367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fine tune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148072" y="3758565"/>
            <a:ext cx="4104514" cy="31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 b="1"/>
              <a:t>FlowNet2-CSS =&gt; FlowNet2-CSS-</a:t>
            </a:r>
            <a:r>
              <a:rPr lang="en-US" altLang="ko-KR" sz="1500" b="1">
                <a:solidFill>
                  <a:srgbClr val="FF0000"/>
                </a:solidFill>
              </a:rPr>
              <a:t>ft-SD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5004000" y="3520800"/>
            <a:ext cx="3960000" cy="7740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6" name="제목 1"/>
          <p:cNvSpPr>
            <a:spLocks noGrp="1"/>
          </p:cNvSpPr>
          <p:nvPr>
            <p:ph type="title"/>
          </p:nvPr>
        </p:nvSpPr>
        <p:spPr>
          <a:xfrm>
            <a:off x="457200" y="44576"/>
            <a:ext cx="82296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en-US" altLang="ko-KR"/>
              <a:t>FlowNet 2.0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Small Displacements</a:t>
            </a:r>
          </a:p>
        </p:txBody>
      </p:sp>
      <p:sp>
        <p:nvSpPr>
          <p:cNvPr id="13" name="내용 개체 틀 2"/>
          <p:cNvSpPr/>
          <p:nvPr/>
        </p:nvSpPr>
        <p:spPr>
          <a:xfrm>
            <a:off x="750187" y="1628774"/>
            <a:ext cx="979856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lang="en-US" altLang="ko-KR" sz="24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making new dataset and more doing fine-tune</a:t>
            </a: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lang="en-US" altLang="ko-KR" sz="24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=&gt; In case of subpixel motion, noise still remains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9540" y="2708910"/>
            <a:ext cx="1554479" cy="1531619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40730" y="2803779"/>
            <a:ext cx="2331719" cy="1417319"/>
          </a:xfrm>
          <a:prstGeom prst="rect">
            <a:avLst/>
          </a:prstGeom>
        </p:spPr>
      </p:pic>
      <p:sp>
        <p:nvSpPr>
          <p:cNvPr id="70" name="오른쪽 화살표 69"/>
          <p:cNvSpPr/>
          <p:nvPr/>
        </p:nvSpPr>
        <p:spPr>
          <a:xfrm>
            <a:off x="3635883" y="3022716"/>
            <a:ext cx="864108" cy="46275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71" name="TextBox 70"/>
          <p:cNvSpPr txBox="1"/>
          <p:nvPr/>
        </p:nvSpPr>
        <p:spPr>
          <a:xfrm>
            <a:off x="2569462" y="3573018"/>
            <a:ext cx="3802762" cy="568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  <a:defRPr lang="ko-KR" altLang="en-US"/>
            </a:pPr>
            <a:r>
              <a:rPr lang="en-US" altLang="ko-KR" sz="1600"/>
              <a:t> replace all kernel size by 3x3</a:t>
            </a:r>
          </a:p>
          <a:p>
            <a:pPr>
              <a:buFont typeface="Arial"/>
              <a:buChar char="•"/>
              <a:defRPr lang="ko-KR" altLang="en-US"/>
            </a:pPr>
            <a:r>
              <a:rPr lang="en-US" altLang="ko-KR" sz="1600"/>
              <a:t> add conv between upconv</a:t>
            </a: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76780" y="4631500"/>
            <a:ext cx="2076450" cy="203835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28694" y="4812475"/>
            <a:ext cx="2057400" cy="1847850"/>
          </a:xfrm>
          <a:prstGeom prst="rect">
            <a:avLst/>
          </a:prstGeom>
        </p:spPr>
      </p:pic>
      <p:sp>
        <p:nvSpPr>
          <p:cNvPr id="76" name="타원 75"/>
          <p:cNvSpPr/>
          <p:nvPr/>
        </p:nvSpPr>
        <p:spPr>
          <a:xfrm>
            <a:off x="2267711" y="4712400"/>
            <a:ext cx="576072" cy="2044800"/>
          </a:xfrm>
          <a:prstGeom prst="ellipse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77" name="직사각형 76"/>
          <p:cNvSpPr/>
          <p:nvPr/>
        </p:nvSpPr>
        <p:spPr>
          <a:xfrm>
            <a:off x="4068000" y="5086800"/>
            <a:ext cx="576000" cy="144000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78" name="직사각형 77"/>
          <p:cNvSpPr/>
          <p:nvPr/>
        </p:nvSpPr>
        <p:spPr>
          <a:xfrm>
            <a:off x="4068009" y="5517279"/>
            <a:ext cx="576000" cy="144000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79" name="직사각형 78"/>
          <p:cNvSpPr/>
          <p:nvPr/>
        </p:nvSpPr>
        <p:spPr>
          <a:xfrm>
            <a:off x="4068009" y="5949333"/>
            <a:ext cx="576000" cy="144000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80" name="직사각형 79"/>
          <p:cNvSpPr/>
          <p:nvPr/>
        </p:nvSpPr>
        <p:spPr>
          <a:xfrm>
            <a:off x="4067937" y="6371862"/>
            <a:ext cx="576000" cy="144000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82" name="제목 1"/>
          <p:cNvSpPr>
            <a:spLocks noGrp="1"/>
          </p:cNvSpPr>
          <p:nvPr>
            <p:ph type="title"/>
          </p:nvPr>
        </p:nvSpPr>
        <p:spPr>
          <a:xfrm>
            <a:off x="457200" y="44576"/>
            <a:ext cx="82296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en-US" altLang="ko-KR"/>
              <a:t>FlowNet 2.0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Small Displacements</a:t>
            </a:r>
          </a:p>
        </p:txBody>
      </p:sp>
      <p:sp>
        <p:nvSpPr>
          <p:cNvPr id="13" name="내용 개체 틀 2"/>
          <p:cNvSpPr/>
          <p:nvPr/>
        </p:nvSpPr>
        <p:spPr>
          <a:xfrm>
            <a:off x="750187" y="1628774"/>
            <a:ext cx="979856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lang="en-US" altLang="ko-KR" sz="24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Fusion Layer</a:t>
            </a: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7441" y="2887425"/>
            <a:ext cx="4392549" cy="2773854"/>
          </a:xfrm>
          <a:prstGeom prst="rect">
            <a:avLst/>
          </a:prstGeom>
        </p:spPr>
      </p:pic>
      <p:sp>
        <p:nvSpPr>
          <p:cNvPr id="83" name="타원 82"/>
          <p:cNvSpPr/>
          <p:nvPr/>
        </p:nvSpPr>
        <p:spPr>
          <a:xfrm>
            <a:off x="3131819" y="4077081"/>
            <a:ext cx="792099" cy="936117"/>
          </a:xfrm>
          <a:prstGeom prst="ellipse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99991" y="3334893"/>
            <a:ext cx="4629150" cy="2038350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6388798" y="5013198"/>
            <a:ext cx="236792" cy="36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86" name="직사각형 85"/>
          <p:cNvSpPr/>
          <p:nvPr/>
        </p:nvSpPr>
        <p:spPr>
          <a:xfrm>
            <a:off x="6507194" y="5176266"/>
            <a:ext cx="1233202" cy="183261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87" name="TextBox 86"/>
          <p:cNvSpPr txBox="1"/>
          <p:nvPr/>
        </p:nvSpPr>
        <p:spPr>
          <a:xfrm>
            <a:off x="6300216" y="5301234"/>
            <a:ext cx="1737265" cy="338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>
                <a:solidFill>
                  <a:srgbClr val="FF0000"/>
                </a:solidFill>
              </a:rPr>
              <a:t>Full resolution!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7740396" y="3592068"/>
            <a:ext cx="1296161" cy="196977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457200" y="44576"/>
            <a:ext cx="82296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en-US" altLang="ko-KR"/>
              <a:t>FlowNet 2.0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Result</a:t>
            </a:r>
          </a:p>
        </p:txBody>
      </p:sp>
      <p:sp>
        <p:nvSpPr>
          <p:cNvPr id="13" name="내용 개체 틀 2"/>
          <p:cNvSpPr/>
          <p:nvPr/>
        </p:nvSpPr>
        <p:spPr>
          <a:xfrm>
            <a:off x="750187" y="1628774"/>
            <a:ext cx="979856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endParaRPr lang="en-US" altLang="ko-KR" sz="2400" b="0" i="0" kern="1200" spc="5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457200" y="44576"/>
            <a:ext cx="82296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en-US" altLang="ko-KR"/>
              <a:t>FlowNet 2.0</a:t>
            </a: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9539" y="2455926"/>
            <a:ext cx="6296025" cy="3781425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899537" y="1772793"/>
            <a:ext cx="8244462" cy="635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- 기존 </a:t>
            </a:r>
            <a:r>
              <a:rPr lang="en-US" altLang="ko-KR"/>
              <a:t>FlowNet</a:t>
            </a:r>
            <a:r>
              <a:rPr lang="ko-KR" altLang="en-US"/>
              <a:t>의 성능에 있어 큰 향상  (</a:t>
            </a:r>
            <a:r>
              <a:rPr lang="en-US" altLang="ko-KR"/>
              <a:t>handcraft</a:t>
            </a:r>
            <a:r>
              <a:rPr lang="ko-KR" altLang="en-US"/>
              <a:t> 알고리즘보다 좋음)</a:t>
            </a:r>
          </a:p>
          <a:p>
            <a:pPr>
              <a:defRPr lang="ko-KR" altLang="en-US"/>
            </a:pPr>
            <a:r>
              <a:rPr lang="ko-KR" altLang="en-US"/>
              <a:t>- 속도면에서도 월등</a:t>
            </a:r>
          </a:p>
        </p:txBody>
      </p:sp>
      <p:sp>
        <p:nvSpPr>
          <p:cNvPr id="93" name="타원 92"/>
          <p:cNvSpPr/>
          <p:nvPr/>
        </p:nvSpPr>
        <p:spPr>
          <a:xfrm>
            <a:off x="2411730" y="3429000"/>
            <a:ext cx="1419795" cy="504063"/>
          </a:xfrm>
          <a:prstGeom prst="ellipse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2411730" y="4509134"/>
            <a:ext cx="1872234" cy="1141538"/>
          </a:xfrm>
          <a:prstGeom prst="ellipse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5" name="아래쪽 화살표 94"/>
          <p:cNvSpPr/>
          <p:nvPr/>
        </p:nvSpPr>
        <p:spPr>
          <a:xfrm>
            <a:off x="2843784" y="4077081"/>
            <a:ext cx="504063" cy="432053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4572000" y="4581143"/>
            <a:ext cx="2160270" cy="792099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Result</a:t>
            </a:r>
          </a:p>
        </p:txBody>
      </p:sp>
      <p:sp>
        <p:nvSpPr>
          <p:cNvPr id="13" name="내용 개체 틀 2"/>
          <p:cNvSpPr/>
          <p:nvPr/>
        </p:nvSpPr>
        <p:spPr>
          <a:xfrm>
            <a:off x="750187" y="1628774"/>
            <a:ext cx="979856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endParaRPr lang="en-US" altLang="ko-KR" sz="2400" b="0" i="0" kern="1200" spc="5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457200" y="44576"/>
            <a:ext cx="82296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en-US" altLang="ko-KR"/>
              <a:t>FlowNet 2.0</a:t>
            </a: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132838"/>
            <a:ext cx="9144000" cy="3695785"/>
          </a:xfrm>
          <a:prstGeom prst="rect">
            <a:avLst/>
          </a:prstGeom>
        </p:spPr>
      </p:pic>
      <p:sp>
        <p:nvSpPr>
          <p:cNvPr id="94" name="타원 93"/>
          <p:cNvSpPr/>
          <p:nvPr/>
        </p:nvSpPr>
        <p:spPr>
          <a:xfrm>
            <a:off x="2915793" y="1628774"/>
            <a:ext cx="2016252" cy="4824604"/>
          </a:xfrm>
          <a:prstGeom prst="ellipse">
            <a:avLst/>
          </a:prstGeom>
          <a:noFill/>
          <a:ln algn="ctr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5" name="타원 94"/>
          <p:cNvSpPr/>
          <p:nvPr/>
        </p:nvSpPr>
        <p:spPr>
          <a:xfrm>
            <a:off x="7380351" y="1628775"/>
            <a:ext cx="2016252" cy="4824604"/>
          </a:xfrm>
          <a:prstGeom prst="ellipse">
            <a:avLst/>
          </a:prstGeom>
          <a:noFill/>
          <a:ln algn="ctr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Result</a:t>
            </a:r>
          </a:p>
        </p:txBody>
      </p:sp>
      <p:sp>
        <p:nvSpPr>
          <p:cNvPr id="13" name="내용 개체 틀 2"/>
          <p:cNvSpPr/>
          <p:nvPr/>
        </p:nvSpPr>
        <p:spPr>
          <a:xfrm>
            <a:off x="750187" y="1628774"/>
            <a:ext cx="979856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endParaRPr lang="en-US" altLang="ko-KR" sz="2400" b="0" i="0" kern="1200" spc="5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457200" y="44576"/>
            <a:ext cx="82296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en-US" altLang="ko-KR"/>
              <a:t>FlowNet 2.0</a:t>
            </a: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39190" y="4022154"/>
            <a:ext cx="1876870" cy="10548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39190" y="1826154"/>
            <a:ext cx="1871940" cy="10476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39130" y="5169659"/>
            <a:ext cx="1872000" cy="1057808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1111" y="1831494"/>
            <a:ext cx="1871555" cy="10476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1151" y="5157192"/>
            <a:ext cx="1872000" cy="1034271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1151" y="4021240"/>
            <a:ext cx="1872000" cy="1054098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39130" y="2941120"/>
            <a:ext cx="1872000" cy="1054098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491191" y="2942154"/>
            <a:ext cx="1876722" cy="10548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graphicFrame>
        <p:nvGraphicFramePr>
          <p:cNvPr id="104" name="표 103"/>
          <p:cNvGraphicFramePr>
            <a:graphicFrameLocks noGrp="1"/>
          </p:cNvGraphicFramePr>
          <p:nvPr/>
        </p:nvGraphicFramePr>
        <p:xfrm>
          <a:off x="1386694" y="1761354"/>
          <a:ext cx="1907763" cy="10476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907763"/>
              </a:tblGrid>
              <a:tr h="104760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Image Overlay</a:t>
                      </a:r>
                    </a:p>
                  </a:txBody>
                  <a:tcPr>
                    <a:lnL w="25400" cap="flat" cmpd="sng" algn="ctr">
                      <a:noFill/>
                      <a:prstDash val="solid"/>
                      <a:round/>
                    </a:lnL>
                    <a:lnR w="25400" cap="flat" cmpd="sng" algn="ctr">
                      <a:noFill/>
                      <a:prstDash val="solid"/>
                      <a:round/>
                    </a:lnR>
                    <a:lnT w="25400" cap="flat" cmpd="sng" algn="ctr">
                      <a:noFill/>
                      <a:prstDash val="solid"/>
                      <a:round/>
                    </a:lnT>
                    <a:lnB w="25400" cap="flat" cmpd="sng" algn="ctr">
                      <a:noFill/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5" name="표 104"/>
          <p:cNvGraphicFramePr>
            <a:graphicFrameLocks noGrp="1"/>
          </p:cNvGraphicFramePr>
          <p:nvPr/>
        </p:nvGraphicFramePr>
        <p:xfrm>
          <a:off x="1423146" y="2947618"/>
          <a:ext cx="1907763" cy="10476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907763"/>
              </a:tblGrid>
              <a:tr h="104760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FlowNet 2.0-ss</a:t>
                      </a:r>
                    </a:p>
                  </a:txBody>
                  <a:tcPr>
                    <a:lnL w="25400" cap="flat" cmpd="sng" algn="ctr">
                      <a:noFill/>
                      <a:prstDash val="solid"/>
                      <a:round/>
                    </a:lnL>
                    <a:lnR w="25400" cap="flat" cmpd="sng" algn="ctr">
                      <a:noFill/>
                      <a:prstDash val="solid"/>
                      <a:round/>
                    </a:lnR>
                    <a:lnT w="25400" cap="flat" cmpd="sng" algn="ctr">
                      <a:noFill/>
                      <a:prstDash val="solid"/>
                      <a:round/>
                    </a:lnT>
                    <a:lnB w="25400" cap="flat" cmpd="sng" algn="ctr">
                      <a:noFill/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" name="표 105"/>
          <p:cNvGraphicFramePr>
            <a:graphicFrameLocks noGrp="1"/>
          </p:cNvGraphicFramePr>
          <p:nvPr/>
        </p:nvGraphicFramePr>
        <p:xfrm>
          <a:off x="1422698" y="3995218"/>
          <a:ext cx="1907763" cy="10476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907763"/>
              </a:tblGrid>
              <a:tr h="104760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EpicFlow</a:t>
                      </a:r>
                    </a:p>
                  </a:txBody>
                  <a:tcPr>
                    <a:lnL w="25400" cap="flat" cmpd="sng" algn="ctr">
                      <a:noFill/>
                      <a:prstDash val="solid"/>
                      <a:round/>
                    </a:lnL>
                    <a:lnR w="25400" cap="flat" cmpd="sng" algn="ctr">
                      <a:noFill/>
                      <a:prstDash val="solid"/>
                      <a:round/>
                    </a:lnR>
                    <a:lnT w="25400" cap="flat" cmpd="sng" algn="ctr">
                      <a:noFill/>
                      <a:prstDash val="solid"/>
                      <a:round/>
                    </a:lnT>
                    <a:lnB w="25400" cap="flat" cmpd="sng" algn="ctr">
                      <a:noFill/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7" name="표 106"/>
          <p:cNvGraphicFramePr>
            <a:graphicFrameLocks noGrp="1"/>
          </p:cNvGraphicFramePr>
          <p:nvPr/>
        </p:nvGraphicFramePr>
        <p:xfrm>
          <a:off x="1459150" y="5147347"/>
          <a:ext cx="1906905" cy="11887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906905"/>
              </a:tblGrid>
              <a:tr h="104760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coarse to fine Algorithm </a:t>
                      </a:r>
                    </a:p>
                    <a:p>
                      <a:pPr algn="ctr">
                        <a:defRPr lang="ko-KR" altLang="en-US"/>
                      </a:pP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5400" cap="flat" cmpd="sng" algn="ctr">
                      <a:noFill/>
                      <a:prstDash val="solid"/>
                      <a:round/>
                    </a:lnL>
                    <a:lnR w="25400" cap="flat" cmpd="sng" algn="ctr">
                      <a:noFill/>
                      <a:prstDash val="solid"/>
                      <a:round/>
                    </a:lnR>
                    <a:lnT w="25400" cap="flat" cmpd="sng" algn="ctr">
                      <a:noFill/>
                      <a:prstDash val="solid"/>
                      <a:round/>
                    </a:lnT>
                    <a:lnB w="25400" cap="flat" cmpd="sng" algn="ctr">
                      <a:noFill/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8" name="직사각형 107"/>
          <p:cNvSpPr/>
          <p:nvPr/>
        </p:nvSpPr>
        <p:spPr>
          <a:xfrm>
            <a:off x="4735067" y="3779194"/>
            <a:ext cx="914400" cy="914400"/>
          </a:xfrm>
          <a:prstGeom prst="rect">
            <a:avLst/>
          </a:prstGeom>
        </p:spPr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그림 2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4312" y="157162"/>
            <a:ext cx="8715375" cy="65436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/>
          <p:nvPr/>
        </p:nvSpPr>
        <p:spPr>
          <a:xfrm>
            <a:off x="750187" y="1628774"/>
            <a:ext cx="979856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endParaRPr lang="en-US" altLang="ko-KR" sz="2400" b="0" i="0" kern="1200" spc="5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99540" y="1772793"/>
            <a:ext cx="5688712" cy="635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93" name="제목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29600" cy="1143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4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  <a:defRPr lang="ko-KR" altLang="en-US"/>
            </a:pPr>
            <a:endParaRPr lang="en-US" altLang="ko-KR"/>
          </a:p>
          <a:p>
            <a:pPr>
              <a:buNone/>
              <a:defRPr lang="ko-KR" altLang="en-US"/>
            </a:pPr>
            <a:endParaRPr lang="en-US" altLang="ko-KR"/>
          </a:p>
          <a:p>
            <a:pPr>
              <a:buNone/>
              <a:defRPr lang="ko-KR" altLang="en-US"/>
            </a:pPr>
            <a:r>
              <a:rPr lang="en-US" altLang="ko-KR" sz="4600"/>
              <a:t>             </a:t>
            </a:r>
            <a:r>
              <a:rPr lang="en-US" altLang="ko-KR" sz="5600"/>
              <a:t>Thank you</a:t>
            </a:r>
          </a:p>
          <a:p>
            <a:pPr>
              <a:buNone/>
              <a:defRPr lang="ko-KR" altLang="en-US"/>
            </a:pPr>
            <a:r>
              <a:rPr lang="en-US" altLang="ko-KR" sz="5600"/>
              <a:t>               Q&amp;A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Difficulties for learning optical flow</a:t>
            </a:r>
          </a:p>
          <a:p>
            <a:pPr>
              <a:buNone/>
              <a:defRPr lang="ko-KR" altLang="en-US"/>
            </a:pPr>
            <a:r>
              <a:rPr lang="en-US" altLang="ko-KR" sz="2800"/>
              <a:t>    - Output is per-pixel prediction</a:t>
            </a:r>
          </a:p>
          <a:p>
            <a:pPr>
              <a:buNone/>
              <a:defRPr lang="ko-KR" altLang="en-US"/>
            </a:pPr>
            <a:r>
              <a:rPr lang="en-US" altLang="ko-KR" sz="2800"/>
              <a:t>    - matching between images</a:t>
            </a:r>
          </a:p>
          <a:p>
            <a:pPr>
              <a:buNone/>
              <a:defRPr lang="ko-KR" altLang="en-US"/>
            </a:pPr>
            <a:r>
              <a:rPr lang="en-US" altLang="ko-KR" sz="2800"/>
              <a:t>    - Lack of labeled data</a:t>
            </a:r>
          </a:p>
          <a:p>
            <a:pPr>
              <a:buNone/>
              <a:defRPr lang="ko-KR" altLang="en-US"/>
            </a:pPr>
            <a:endParaRPr lang="en-US" altLang="ko-KR" sz="280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en-US" altLang="ko-KR"/>
              <a:t>End-to-end Learning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44576"/>
            <a:ext cx="8229600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 lang="ko-KR" altLang="en-US"/>
            </a:pPr>
            <a:r>
              <a:rPr lang="en-US" altLang="ko-KR"/>
              <a:t>FlowNet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Matching between images (two choice)</a:t>
            </a:r>
          </a:p>
          <a:p>
            <a:pPr>
              <a:buNone/>
              <a:defRPr lang="ko-KR" altLang="en-US"/>
            </a:pPr>
            <a:r>
              <a:rPr lang="en-US" altLang="ko-KR" sz="2400"/>
              <a:t>   - Stack them together</a:t>
            </a:r>
          </a:p>
          <a:p>
            <a:pPr>
              <a:buNone/>
              <a:defRPr lang="ko-KR" altLang="en-US"/>
            </a:pPr>
            <a:r>
              <a:rPr lang="en-US" altLang="ko-KR" sz="2400"/>
              <a:t>   - Adding a correlation layer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775" y="2492883"/>
            <a:ext cx="8172450" cy="42195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Matching between images (two choice)</a:t>
            </a:r>
          </a:p>
          <a:p>
            <a:pPr>
              <a:buNone/>
              <a:defRPr lang="ko-KR" altLang="en-US"/>
            </a:pPr>
            <a:r>
              <a:rPr lang="en-US" altLang="ko-KR" sz="2400"/>
              <a:t>   - Stack them together</a:t>
            </a:r>
            <a:endParaRPr lang="en-US" altLang="ko-KR" sz="2800"/>
          </a:p>
          <a:p>
            <a:pPr>
              <a:buNone/>
              <a:defRPr lang="ko-KR" altLang="en-US"/>
            </a:pPr>
            <a:r>
              <a:rPr lang="en-US" altLang="ko-KR" sz="2800"/>
              <a:t>   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2365" y="2462022"/>
            <a:ext cx="7859268" cy="1778214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1260000" y="3351600"/>
            <a:ext cx="5832000" cy="22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7" name="오른쪽 화살표 16"/>
          <p:cNvSpPr/>
          <p:nvPr/>
        </p:nvSpPr>
        <p:spPr>
          <a:xfrm rot="16251782">
            <a:off x="998488" y="4407376"/>
            <a:ext cx="514461" cy="144018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8" name="TextBox 17"/>
          <p:cNvSpPr txBox="1"/>
          <p:nvPr/>
        </p:nvSpPr>
        <p:spPr>
          <a:xfrm>
            <a:off x="323467" y="4761129"/>
            <a:ext cx="3096388" cy="332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/>
              <a:t>Two input images stacked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9042" y="5805297"/>
            <a:ext cx="7245915" cy="364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In a simpler one we process two stacked input images jointly</a:t>
            </a:r>
          </a:p>
        </p:txBody>
      </p:sp>
      <p:sp>
        <p:nvSpPr>
          <p:cNvPr id="21" name="제목 1"/>
          <p:cNvSpPr/>
          <p:nvPr/>
        </p:nvSpPr>
        <p:spPr>
          <a:xfrm>
            <a:off x="457200" y="44576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FlowNet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Matching between images (two choice)</a:t>
            </a:r>
          </a:p>
          <a:p>
            <a:pPr>
              <a:buNone/>
              <a:defRPr lang="ko-KR" altLang="en-US"/>
            </a:pPr>
            <a:r>
              <a:rPr lang="en-US" altLang="ko-KR" sz="2800"/>
              <a:t>   </a:t>
            </a:r>
            <a:r>
              <a:rPr lang="en-US" altLang="ko-KR" sz="2400"/>
              <a:t>- Adding a correlation layer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6262" y="2378964"/>
            <a:ext cx="7991475" cy="2562225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043972" y="3128400"/>
            <a:ext cx="1511774" cy="22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" name="오른쪽 화살표 9"/>
          <p:cNvSpPr/>
          <p:nvPr/>
        </p:nvSpPr>
        <p:spPr>
          <a:xfrm>
            <a:off x="1043972" y="4149090"/>
            <a:ext cx="1511774" cy="22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1" name="오른쪽 화살표 10"/>
          <p:cNvSpPr/>
          <p:nvPr/>
        </p:nvSpPr>
        <p:spPr>
          <a:xfrm>
            <a:off x="3275838" y="3616642"/>
            <a:ext cx="4104513" cy="22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2" name="타원 11"/>
          <p:cNvSpPr/>
          <p:nvPr/>
        </p:nvSpPr>
        <p:spPr>
          <a:xfrm>
            <a:off x="2411729" y="3356991"/>
            <a:ext cx="792098" cy="720090"/>
          </a:xfrm>
          <a:prstGeom prst="ellipse">
            <a:avLst/>
          </a:prstGeom>
          <a:noFill/>
          <a:ln w="381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5" name="TextBox 14"/>
          <p:cNvSpPr txBox="1"/>
          <p:nvPr/>
        </p:nvSpPr>
        <p:spPr>
          <a:xfrm>
            <a:off x="949042" y="5373243"/>
            <a:ext cx="7245915" cy="635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/>
              <a:t>Alternatively, we first process the images separately, then corrleate their features at different locations and process further.</a:t>
            </a:r>
          </a:p>
        </p:txBody>
      </p:sp>
      <p:sp>
        <p:nvSpPr>
          <p:cNvPr id="17" name="제목 1"/>
          <p:cNvSpPr/>
          <p:nvPr/>
        </p:nvSpPr>
        <p:spPr>
          <a:xfrm>
            <a:off x="457200" y="44576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FlowNet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/>
          <p:cNvCxnSpPr>
            <a:endCxn id="31" idx="0"/>
          </p:cNvCxnSpPr>
          <p:nvPr/>
        </p:nvCxnSpPr>
        <p:spPr>
          <a:xfrm rot="5400000">
            <a:off x="74040" y="3286289"/>
            <a:ext cx="2103627" cy="216027"/>
          </a:xfrm>
          <a:prstGeom prst="line">
            <a:avLst/>
          </a:prstGeom>
          <a:ln algn="ctr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1269872" y="4008221"/>
            <a:ext cx="509359" cy="497710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1015192" y="3987083"/>
            <a:ext cx="509359" cy="497710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1233867" y="1880784"/>
            <a:ext cx="509359" cy="497710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57200" y="1124711"/>
            <a:ext cx="8229600" cy="4525963"/>
          </a:xfrm>
        </p:spPr>
        <p:txBody>
          <a:bodyPr vert="horz" lIns="91440" tIns="45720" rIns="91440" bIns="45720">
            <a:noAutofit/>
          </a:bodyPr>
          <a:lstStyle/>
          <a:p>
            <a:pPr>
              <a:defRPr lang="ko-KR" altLang="en-US"/>
            </a:pPr>
            <a:r>
              <a:rPr lang="en-US" altLang="ko-KR" sz="2800"/>
              <a:t>Corrleation Layer</a:t>
            </a:r>
          </a:p>
        </p:txBody>
      </p:sp>
      <p:sp>
        <p:nvSpPr>
          <p:cNvPr id="7" name="원호 6"/>
          <p:cNvSpPr>
            <a:spLocks noChangeAspect="1"/>
          </p:cNvSpPr>
          <p:nvPr/>
        </p:nvSpPr>
        <p:spPr>
          <a:xfrm rot="10800000">
            <a:off x="6653494" y="-27432"/>
            <a:ext cx="3463200" cy="3837600"/>
          </a:xfrm>
          <a:prstGeom prst="arc">
            <a:avLst>
              <a:gd name="adj1" fmla="val 16200000"/>
              <a:gd name="adj2" fmla="val 0"/>
            </a:avLst>
          </a:prstGeom>
          <a:ln w="3810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78623" y="1412747"/>
            <a:ext cx="1685925" cy="18669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99540" y="2062358"/>
            <a:ext cx="1666800" cy="16668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2" name="타원 21"/>
          <p:cNvSpPr/>
          <p:nvPr/>
        </p:nvSpPr>
        <p:spPr>
          <a:xfrm>
            <a:off x="1197863" y="2342489"/>
            <a:ext cx="72009" cy="72009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3" name="직사각형 22"/>
          <p:cNvSpPr/>
          <p:nvPr/>
        </p:nvSpPr>
        <p:spPr>
          <a:xfrm>
            <a:off x="946340" y="2098358"/>
            <a:ext cx="540000" cy="5400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5" name="직사각형 24"/>
          <p:cNvSpPr/>
          <p:nvPr/>
        </p:nvSpPr>
        <p:spPr>
          <a:xfrm>
            <a:off x="909827" y="4357674"/>
            <a:ext cx="1666800" cy="16668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30" name="직사각형 29"/>
          <p:cNvSpPr/>
          <p:nvPr/>
        </p:nvSpPr>
        <p:spPr>
          <a:xfrm>
            <a:off x="954342" y="4391129"/>
            <a:ext cx="540000" cy="5400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31" name="타원 30"/>
          <p:cNvSpPr/>
          <p:nvPr/>
        </p:nvSpPr>
        <p:spPr>
          <a:xfrm>
            <a:off x="981836" y="4446116"/>
            <a:ext cx="72009" cy="72009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1082420" y="4484216"/>
            <a:ext cx="18002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1269872" y="4446116"/>
            <a:ext cx="72009" cy="72009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34" name="직사각형 33"/>
          <p:cNvSpPr/>
          <p:nvPr/>
        </p:nvSpPr>
        <p:spPr>
          <a:xfrm>
            <a:off x="4150232" y="3288131"/>
            <a:ext cx="1666800" cy="16668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35" name="직선 연결선 34"/>
          <p:cNvCxnSpPr/>
          <p:nvPr/>
        </p:nvCxnSpPr>
        <p:spPr>
          <a:xfrm flipV="1">
            <a:off x="899540" y="1700783"/>
            <a:ext cx="363600" cy="360000"/>
          </a:xfrm>
          <a:prstGeom prst="line">
            <a:avLst/>
          </a:prstGeom>
          <a:ln w="19050" algn="ctr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2562479" y="1703932"/>
            <a:ext cx="363600" cy="360000"/>
          </a:xfrm>
          <a:prstGeom prst="line">
            <a:avLst/>
          </a:prstGeom>
          <a:ln w="19050" algn="ctr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566034" y="3360185"/>
            <a:ext cx="363600" cy="360000"/>
          </a:xfrm>
          <a:prstGeom prst="line">
            <a:avLst/>
          </a:prstGeom>
          <a:ln w="19050" algn="ctr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909827" y="3983837"/>
            <a:ext cx="363600" cy="360000"/>
          </a:xfrm>
          <a:prstGeom prst="line">
            <a:avLst/>
          </a:prstGeom>
          <a:ln w="19050" algn="ctr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V="1">
            <a:off x="2567102" y="3987083"/>
            <a:ext cx="363600" cy="360000"/>
          </a:xfrm>
          <a:prstGeom prst="line">
            <a:avLst/>
          </a:prstGeom>
          <a:ln w="19050" algn="ctr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2576627" y="5664474"/>
            <a:ext cx="363600" cy="360000"/>
          </a:xfrm>
          <a:prstGeom prst="line">
            <a:avLst/>
          </a:prstGeom>
          <a:ln w="19050" algn="ctr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053841" y="2400020"/>
            <a:ext cx="835533" cy="243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000"/>
              <a:t>1x1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16325" y="4485233"/>
            <a:ext cx="835533" cy="243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000"/>
              <a:t>1x1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9803" y="2622524"/>
            <a:ext cx="607151" cy="243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000"/>
              <a:t>41x41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75137" y="4900370"/>
            <a:ext cx="607151" cy="243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000"/>
              <a:t>41x41</a:t>
            </a:r>
          </a:p>
        </p:txBody>
      </p:sp>
      <p:cxnSp>
        <p:nvCxnSpPr>
          <p:cNvPr id="51" name="직선 연결선 50"/>
          <p:cNvCxnSpPr/>
          <p:nvPr/>
        </p:nvCxnSpPr>
        <p:spPr>
          <a:xfrm rot="5400000">
            <a:off x="563571" y="2838851"/>
            <a:ext cx="2139893" cy="198845"/>
          </a:xfrm>
          <a:prstGeom prst="line">
            <a:avLst/>
          </a:prstGeom>
          <a:ln algn="ctr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16200000" flipH="1">
            <a:off x="198500" y="3377857"/>
            <a:ext cx="2142744" cy="72008"/>
          </a:xfrm>
          <a:prstGeom prst="line">
            <a:avLst/>
          </a:prstGeom>
          <a:ln algn="ctr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rot="16200000" flipH="1">
            <a:off x="671856" y="2900845"/>
            <a:ext cx="2142744" cy="72008"/>
          </a:xfrm>
          <a:prstGeom prst="line">
            <a:avLst/>
          </a:prstGeom>
          <a:ln algn="ctr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4198925" y="3324203"/>
            <a:ext cx="540000" cy="5400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55" name="직선 연결선 54"/>
          <p:cNvCxnSpPr/>
          <p:nvPr/>
        </p:nvCxnSpPr>
        <p:spPr>
          <a:xfrm flipV="1">
            <a:off x="4150232" y="2936849"/>
            <a:ext cx="363600" cy="360000"/>
          </a:xfrm>
          <a:prstGeom prst="line">
            <a:avLst/>
          </a:prstGeom>
          <a:ln w="19050" algn="ctr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V="1">
            <a:off x="5817032" y="2928131"/>
            <a:ext cx="363600" cy="360000"/>
          </a:xfrm>
          <a:prstGeom prst="line">
            <a:avLst/>
          </a:prstGeom>
          <a:ln w="19050" algn="ctr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V="1">
            <a:off x="5817032" y="4606772"/>
            <a:ext cx="363600" cy="360000"/>
          </a:xfrm>
          <a:prstGeom prst="line">
            <a:avLst/>
          </a:prstGeom>
          <a:ln w="19050" algn="ctr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4447793" y="3557117"/>
            <a:ext cx="72009" cy="72009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59" name="직선 연결선 58"/>
          <p:cNvCxnSpPr/>
          <p:nvPr/>
        </p:nvCxnSpPr>
        <p:spPr>
          <a:xfrm flipV="1">
            <a:off x="4510277" y="3068932"/>
            <a:ext cx="509359" cy="497710"/>
          </a:xfrm>
          <a:prstGeom prst="line">
            <a:avLst/>
          </a:prstGeom>
          <a:ln/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61" name="타원 60"/>
          <p:cNvSpPr/>
          <p:nvPr/>
        </p:nvSpPr>
        <p:spPr>
          <a:xfrm>
            <a:off x="4582286" y="3432149"/>
            <a:ext cx="72009" cy="72009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62" name="직선 화살표 연결선 61"/>
          <p:cNvCxnSpPr/>
          <p:nvPr/>
        </p:nvCxnSpPr>
        <p:spPr>
          <a:xfrm flipV="1">
            <a:off x="4378914" y="3360140"/>
            <a:ext cx="203372" cy="1799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18877214">
            <a:off x="4511623" y="3266907"/>
            <a:ext cx="710971" cy="319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 b="1"/>
              <a:t>21x21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646169" y="5232374"/>
            <a:ext cx="2648041" cy="366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relative displacement !</a:t>
            </a:r>
          </a:p>
        </p:txBody>
      </p:sp>
      <p:sp>
        <p:nvSpPr>
          <p:cNvPr id="68" name="타원 67"/>
          <p:cNvSpPr/>
          <p:nvPr/>
        </p:nvSpPr>
        <p:spPr>
          <a:xfrm>
            <a:off x="4294250" y="3059060"/>
            <a:ext cx="1024119" cy="733134"/>
          </a:xfrm>
          <a:prstGeom prst="ellipse">
            <a:avLst/>
          </a:prstGeom>
          <a:noFill/>
          <a:ln algn="ctr">
            <a:solidFill>
              <a:schemeClr val="accent1">
                <a:shade val="2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H="1">
            <a:off x="4121578" y="4537726"/>
            <a:ext cx="14910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776040" y="6024474"/>
            <a:ext cx="2318436" cy="0"/>
          </a:xfrm>
          <a:prstGeom prst="line">
            <a:avLst/>
          </a:prstGeom>
          <a:ln w="19050" algn="ctr">
            <a:solidFill>
              <a:schemeClr val="accent1"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4870322" y="5995899"/>
            <a:ext cx="72009" cy="72009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72" name="TextBox 71"/>
          <p:cNvSpPr txBox="1"/>
          <p:nvPr/>
        </p:nvSpPr>
        <p:spPr>
          <a:xfrm>
            <a:off x="4438268" y="6020663"/>
            <a:ext cx="1479030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/>
              <a:t>-center-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592001" y="5592419"/>
            <a:ext cx="73951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/>
              <a:t>small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566588" y="5594324"/>
            <a:ext cx="1872608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/>
              <a:t>large</a:t>
            </a:r>
          </a:p>
        </p:txBody>
      </p:sp>
      <p:sp>
        <p:nvSpPr>
          <p:cNvPr id="75" name="오른쪽 화살표 74"/>
          <p:cNvSpPr/>
          <p:nvPr/>
        </p:nvSpPr>
        <p:spPr>
          <a:xfrm>
            <a:off x="5331516" y="5725833"/>
            <a:ext cx="235077" cy="11864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76" name="오른쪽 화살표 75"/>
          <p:cNvSpPr/>
          <p:nvPr/>
        </p:nvSpPr>
        <p:spPr>
          <a:xfrm rot="10800000">
            <a:off x="4296267" y="5726912"/>
            <a:ext cx="234000" cy="1188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77" name="TextBox 76"/>
          <p:cNvSpPr txBox="1"/>
          <p:nvPr/>
        </p:nvSpPr>
        <p:spPr>
          <a:xfrm>
            <a:off x="3655693" y="5592419"/>
            <a:ext cx="1872611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/>
              <a:t>large</a:t>
            </a:r>
          </a:p>
        </p:txBody>
      </p:sp>
      <p:sp>
        <p:nvSpPr>
          <p:cNvPr id="80" name="제목 1"/>
          <p:cNvSpPr/>
          <p:nvPr/>
        </p:nvSpPr>
        <p:spPr>
          <a:xfrm>
            <a:off x="457200" y="44576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FlowNet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889</Words>
  <Application>Microsoft Office PowerPoint</Application>
  <PresentationFormat>화면 슬라이드 쇼(4:3)</PresentationFormat>
  <Paragraphs>262</Paragraphs>
  <Slides>40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1" baseType="lpstr">
      <vt:lpstr>한컴오피스</vt:lpstr>
      <vt:lpstr>Optical Flow</vt:lpstr>
      <vt:lpstr>PowerPoint 프레젠테이션</vt:lpstr>
      <vt:lpstr>PowerPoint 프레젠테이션</vt:lpstr>
      <vt:lpstr>PowerPoint 프레젠테이션</vt:lpstr>
      <vt:lpstr>End-to-end Learning</vt:lpstr>
      <vt:lpstr>FlowNet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FlowNet </vt:lpstr>
      <vt:lpstr>PowerPoint 프레젠테이션</vt:lpstr>
      <vt:lpstr>PowerPoint 프레젠테이션</vt:lpstr>
      <vt:lpstr>FlowNet</vt:lpstr>
      <vt:lpstr>PowerPoint 프레젠테이션</vt:lpstr>
      <vt:lpstr>PowerPoint 프레젠테이션</vt:lpstr>
      <vt:lpstr>FlowNet</vt:lpstr>
      <vt:lpstr>FlowNet</vt:lpstr>
      <vt:lpstr>FlowNet</vt:lpstr>
      <vt:lpstr>FlowNet Review</vt:lpstr>
      <vt:lpstr>FlowNet 2.0</vt:lpstr>
      <vt:lpstr>FlowNet 2.0</vt:lpstr>
      <vt:lpstr>FlowNet 2.0</vt:lpstr>
      <vt:lpstr>FlowNet 2.0</vt:lpstr>
      <vt:lpstr>FlowNet 2.0</vt:lpstr>
      <vt:lpstr>FlowNet 2.0</vt:lpstr>
      <vt:lpstr>FlowNet 2.0</vt:lpstr>
      <vt:lpstr>FlowNet 2.0</vt:lpstr>
      <vt:lpstr>FlowNet 2.0</vt:lpstr>
      <vt:lpstr>FlowNet 2.0</vt:lpstr>
      <vt:lpstr>FlowNet 2.0</vt:lpstr>
      <vt:lpstr>FlowNet 2.0</vt:lpstr>
      <vt:lpstr>FlowNet 2.0</vt:lpstr>
      <vt:lpstr>FlowNet 2.0</vt:lpstr>
      <vt:lpstr>FlowNet 2.0</vt:lpstr>
      <vt:lpstr>FlowNet 2.0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Optical Flow</dc:title>
  <dc:creator>USER</dc:creator>
  <cp:lastModifiedBy>teokim</cp:lastModifiedBy>
  <cp:revision>182</cp:revision>
  <dcterms:created xsi:type="dcterms:W3CDTF">2017-07-19T05:57:16Z</dcterms:created>
  <dcterms:modified xsi:type="dcterms:W3CDTF">2017-07-25T04:36:18Z</dcterms:modified>
</cp:coreProperties>
</file>